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</p:sldMasterIdLst>
  <p:notesMasterIdLst>
    <p:notesMasterId r:id="rId29"/>
  </p:notesMasterIdLst>
  <p:handoutMasterIdLst>
    <p:handoutMasterId r:id="rId30"/>
  </p:handoutMasterIdLst>
  <p:sldIdLst>
    <p:sldId id="350" r:id="rId2"/>
    <p:sldId id="316" r:id="rId3"/>
    <p:sldId id="329" r:id="rId4"/>
    <p:sldId id="334" r:id="rId5"/>
    <p:sldId id="328" r:id="rId6"/>
    <p:sldId id="347" r:id="rId7"/>
    <p:sldId id="342" r:id="rId8"/>
    <p:sldId id="344" r:id="rId9"/>
    <p:sldId id="335" r:id="rId10"/>
    <p:sldId id="327" r:id="rId11"/>
    <p:sldId id="292" r:id="rId12"/>
    <p:sldId id="345" r:id="rId13"/>
    <p:sldId id="294" r:id="rId14"/>
    <p:sldId id="265" r:id="rId15"/>
    <p:sldId id="304" r:id="rId16"/>
    <p:sldId id="305" r:id="rId17"/>
    <p:sldId id="306" r:id="rId18"/>
    <p:sldId id="307" r:id="rId19"/>
    <p:sldId id="308" r:id="rId20"/>
    <p:sldId id="349" r:id="rId21"/>
    <p:sldId id="346" r:id="rId22"/>
    <p:sldId id="317" r:id="rId23"/>
    <p:sldId id="311" r:id="rId24"/>
    <p:sldId id="333" r:id="rId25"/>
    <p:sldId id="312" r:id="rId26"/>
    <p:sldId id="313" r:id="rId27"/>
    <p:sldId id="291" r:id="rId28"/>
  </p:sldIdLst>
  <p:sldSz cx="12192000" cy="6858000"/>
  <p:notesSz cx="68834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2" autoAdjust="0"/>
    <p:restoredTop sz="95972" autoAdjust="0"/>
  </p:normalViewPr>
  <p:slideViewPr>
    <p:cSldViewPr snapToGrid="0">
      <p:cViewPr varScale="1">
        <p:scale>
          <a:sx n="99" d="100"/>
          <a:sy n="99" d="100"/>
        </p:scale>
        <p:origin x="10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412659931061108E-2"/>
          <c:y val="9.8403659967982213E-2"/>
          <c:w val="0.87028892345994391"/>
          <c:h val="0.84888830862693898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5C1A41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7"/>
            <c:bubble3D val="0"/>
            <c:spPr>
              <a:solidFill>
                <a:srgbClr val="C00000"/>
              </a:solidFill>
            </c:spPr>
          </c:dPt>
          <c:dPt>
            <c:idx val="8"/>
            <c:bubble3D val="0"/>
            <c:spPr>
              <a:solidFill>
                <a:srgbClr val="002060"/>
              </a:solidFill>
            </c:spPr>
          </c:dPt>
          <c:dPt>
            <c:idx val="9"/>
            <c:bubble3D val="0"/>
            <c:spPr>
              <a:solidFill>
                <a:schemeClr val="accent5"/>
              </a:solidFill>
            </c:spPr>
          </c:dPt>
          <c:dPt>
            <c:idx val="1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2.3533750028518957E-2"/>
                  <c:y val="-0.352141873361427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408754642561483E-2"/>
                  <c:y val="7.44458377013608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5352096426162059E-4"/>
                  <c:y val="-3.9156373370808205E-2"/>
                </c:manualLayout>
              </c:layout>
              <c:tx>
                <c:rich>
                  <a:bodyPr/>
                  <a:lstStyle/>
                  <a:p>
                    <a:fld id="{1A9B6505-B48D-4633-A84A-E9344A6F039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0.12379135863857854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20512224569484327"/>
                  <c:y val="5.1478258724125625E-4"/>
                </c:manualLayout>
              </c:layout>
              <c:tx>
                <c:rich>
                  <a:bodyPr/>
                  <a:lstStyle/>
                  <a:p>
                    <a:fld id="{1EB9B1EA-E21D-4061-B067-A3965319617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Sheet1!$H$20:$H$30</c:f>
              <c:strCache>
                <c:ptCount val="11"/>
                <c:pt idx="1">
                  <c:v>Property Tax</c:v>
                </c:pt>
                <c:pt idx="2">
                  <c:v>Business Tax</c:v>
                </c:pt>
                <c:pt idx="3">
                  <c:v>Water and Sewer</c:v>
                </c:pt>
                <c:pt idx="4">
                  <c:v>Municipal Operating Grant</c:v>
                </c:pt>
                <c:pt idx="5">
                  <c:v>Government Transfers</c:v>
                </c:pt>
                <c:pt idx="6">
                  <c:v>Recreation</c:v>
                </c:pt>
                <c:pt idx="7">
                  <c:v>Development</c:v>
                </c:pt>
                <c:pt idx="8">
                  <c:v>Other Admin</c:v>
                </c:pt>
                <c:pt idx="9">
                  <c:v>Provincial Share of Debt</c:v>
                </c:pt>
                <c:pt idx="10">
                  <c:v>Revenue Carryforward</c:v>
                </c:pt>
              </c:strCache>
            </c:strRef>
          </c:cat>
          <c:val>
            <c:numRef>
              <c:f>Sheet1!$I$20:$I$30</c:f>
              <c:numCache>
                <c:formatCode>#,##0</c:formatCode>
                <c:ptCount val="11"/>
                <c:pt idx="1">
                  <c:v>8394090</c:v>
                </c:pt>
                <c:pt idx="2" formatCode="&quot;$&quot;#,##0_);[Red]\(&quot;$&quot;#,##0\)">
                  <c:v>478717</c:v>
                </c:pt>
                <c:pt idx="3" formatCode="&quot;$&quot;#,##0_);[Red]\(&quot;$&quot;#,##0\)">
                  <c:v>973645</c:v>
                </c:pt>
                <c:pt idx="4" formatCode="&quot;$&quot;#,##0_);[Red]\(&quot;$&quot;#,##0\)">
                  <c:v>242596</c:v>
                </c:pt>
                <c:pt idx="5" formatCode="&quot;$&quot;#,##0_);[Red]\(&quot;$&quot;#,##0\)">
                  <c:v>2931100</c:v>
                </c:pt>
                <c:pt idx="6" formatCode="&quot;$&quot;#,##0_);[Red]\(&quot;$&quot;#,##0\)">
                  <c:v>673078</c:v>
                </c:pt>
                <c:pt idx="7" formatCode="&quot;$&quot;#,##0_);[Red]\(&quot;$&quot;#,##0\)">
                  <c:v>122559</c:v>
                </c:pt>
                <c:pt idx="8" formatCode="&quot;$&quot;#,##0_);[Red]\(&quot;$&quot;#,##0\)">
                  <c:v>170500</c:v>
                </c:pt>
                <c:pt idx="9" formatCode="&quot;$&quot;#,##0_);[Red]\(&quot;$&quot;#,##0\)">
                  <c:v>422007</c:v>
                </c:pt>
                <c:pt idx="10" formatCode="&quot;$&quot;#,##0_);[Red]\(&quot;$&quot;#,##0\)">
                  <c:v>157261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38738738738736E-2"/>
          <c:y val="5.5223948577349247E-2"/>
          <c:w val="0.8254504504504504"/>
          <c:h val="0.79496366709797694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5C1A41"/>
              </a:solidFill>
            </c:spPr>
          </c:dPt>
          <c:dPt>
            <c:idx val="6"/>
            <c:bubble3D val="0"/>
            <c:explosion val="2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847112860892389E-3"/>
                  <c:y val="7.685185185185185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Non </a:t>
                    </a:r>
                    <a:r>
                      <a:rPr lang="en-US" dirty="0"/>
                      <a:t>Financed Capital </a:t>
                    </a:r>
                    <a:r>
                      <a:rPr lang="en-US" dirty="0" err="1"/>
                      <a:t>Purch</a:t>
                    </a:r>
                    <a:r>
                      <a:rPr lang="en-US" dirty="0"/>
                      <a:t>.
</a:t>
                    </a:r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Sheet1!$D$21:$D$29</c:f>
              <c:strCache>
                <c:ptCount val="9"/>
                <c:pt idx="0">
                  <c:v>Administration</c:v>
                </c:pt>
                <c:pt idx="1">
                  <c:v>Fire and Emergency Services</c:v>
                </c:pt>
                <c:pt idx="2">
                  <c:v>Transportation</c:v>
                </c:pt>
                <c:pt idx="3">
                  <c:v>Waste Management and Water</c:v>
                </c:pt>
                <c:pt idx="4">
                  <c:v>Recreation &amp; Cultural Services</c:v>
                </c:pt>
                <c:pt idx="5">
                  <c:v>Capital Financing</c:v>
                </c:pt>
                <c:pt idx="6">
                  <c:v>Non Financed Capital Purch.</c:v>
                </c:pt>
                <c:pt idx="7">
                  <c:v>Reserve Fund</c:v>
                </c:pt>
                <c:pt idx="8">
                  <c:v>Other Fiscal Services</c:v>
                </c:pt>
              </c:strCache>
            </c:strRef>
          </c:cat>
          <c:val>
            <c:numRef>
              <c:f>Sheet1!$E$21:$E$29</c:f>
              <c:numCache>
                <c:formatCode>"$"#,##0_);[Red]\("$"#,##0\)</c:formatCode>
                <c:ptCount val="9"/>
                <c:pt idx="0">
                  <c:v>2693785</c:v>
                </c:pt>
                <c:pt idx="1">
                  <c:v>560600</c:v>
                </c:pt>
                <c:pt idx="2">
                  <c:v>1900376</c:v>
                </c:pt>
                <c:pt idx="3">
                  <c:v>1492233</c:v>
                </c:pt>
                <c:pt idx="4">
                  <c:v>1218106</c:v>
                </c:pt>
                <c:pt idx="5" formatCode="General">
                  <c:v>2596195</c:v>
                </c:pt>
                <c:pt idx="6">
                  <c:v>3520258</c:v>
                </c:pt>
                <c:pt idx="7">
                  <c:v>160000</c:v>
                </c:pt>
                <c:pt idx="8" formatCode="#,##0">
                  <c:v>424000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38738738738736E-2"/>
          <c:y val="5.5223948577349247E-2"/>
          <c:w val="0.8254504504504504"/>
          <c:h val="0.79496366709797694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5C1A41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explosion val="26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8328845935179569"/>
                  <c:y val="2.68085329362508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Sheet1!$D$21:$D$29</c:f>
              <c:strCache>
                <c:ptCount val="9"/>
                <c:pt idx="0">
                  <c:v>Administration</c:v>
                </c:pt>
                <c:pt idx="1">
                  <c:v>Fire and Emergency Services</c:v>
                </c:pt>
                <c:pt idx="2">
                  <c:v>Transportation</c:v>
                </c:pt>
                <c:pt idx="3">
                  <c:v>Waste Management and Water</c:v>
                </c:pt>
                <c:pt idx="4">
                  <c:v>Recreation &amp; Cultural Services</c:v>
                </c:pt>
                <c:pt idx="5">
                  <c:v>Capital Financing</c:v>
                </c:pt>
                <c:pt idx="6">
                  <c:v>Non Financed Capital Purch.</c:v>
                </c:pt>
                <c:pt idx="7">
                  <c:v>Reserve Fund</c:v>
                </c:pt>
                <c:pt idx="8">
                  <c:v>Other Fiscal Services</c:v>
                </c:pt>
              </c:strCache>
            </c:strRef>
          </c:cat>
          <c:val>
            <c:numRef>
              <c:f>Sheet1!$E$21:$E$29</c:f>
              <c:numCache>
                <c:formatCode>"$"#,##0_);[Red]\("$"#,##0\)</c:formatCode>
                <c:ptCount val="9"/>
                <c:pt idx="0">
                  <c:v>2693785</c:v>
                </c:pt>
                <c:pt idx="1">
                  <c:v>560600</c:v>
                </c:pt>
                <c:pt idx="2">
                  <c:v>1900376</c:v>
                </c:pt>
                <c:pt idx="3">
                  <c:v>1492233</c:v>
                </c:pt>
                <c:pt idx="4">
                  <c:v>1218106</c:v>
                </c:pt>
                <c:pt idx="5" formatCode="General">
                  <c:v>2596195</c:v>
                </c:pt>
                <c:pt idx="6">
                  <c:v>3520258</c:v>
                </c:pt>
                <c:pt idx="7">
                  <c:v>160000</c:v>
                </c:pt>
                <c:pt idx="8" formatCode="#,##0">
                  <c:v>424000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783319492941399E-2"/>
          <c:y val="0.18819098133566639"/>
          <c:w val="0.76289478976297087"/>
          <c:h val="0.74229894945925523"/>
        </c:manualLayout>
      </c:layout>
      <c:pie3DChart>
        <c:varyColors val="1"/>
        <c:ser>
          <c:idx val="0"/>
          <c:order val="0"/>
          <c:dPt>
            <c:idx val="5"/>
            <c:bubble3D val="0"/>
            <c:spPr>
              <a:solidFill>
                <a:srgbClr val="642E48"/>
              </a:solidFill>
            </c:spPr>
          </c:dPt>
          <c:dPt>
            <c:idx val="6"/>
            <c:bubble3D val="0"/>
            <c:spPr>
              <a:solidFill>
                <a:srgbClr val="336600"/>
              </a:solidFill>
            </c:spPr>
          </c:dPt>
          <c:dPt>
            <c:idx val="7"/>
            <c:bubble3D val="0"/>
            <c:explosion val="111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PowerPoint]Sheet2'!$C$28:$C$36</c:f>
              <c:strCache>
                <c:ptCount val="8"/>
                <c:pt idx="0">
                  <c:v>Administration</c:v>
                </c:pt>
                <c:pt idx="1">
                  <c:v>Fire and Emergency Services</c:v>
                </c:pt>
                <c:pt idx="2">
                  <c:v>Transportation</c:v>
                </c:pt>
                <c:pt idx="3">
                  <c:v>Waste Management and Water</c:v>
                </c:pt>
                <c:pt idx="4">
                  <c:v>Recreation &amp; Cultural Services</c:v>
                </c:pt>
                <c:pt idx="5">
                  <c:v>Capital Financing</c:v>
                </c:pt>
                <c:pt idx="6">
                  <c:v>Non Financed Capital Purchases</c:v>
                </c:pt>
                <c:pt idx="7">
                  <c:v>Reserve Fund</c:v>
                </c:pt>
              </c:strCache>
            </c:strRef>
          </c:cat>
          <c:val>
            <c:numRef>
              <c:f>'[Chart in Microsoft PowerPoint]Sheet2'!$D$28:$D$36</c:f>
              <c:numCache>
                <c:formatCode>#,##0</c:formatCode>
                <c:ptCount val="9"/>
                <c:pt idx="0">
                  <c:v>2513043</c:v>
                </c:pt>
                <c:pt idx="1">
                  <c:v>825200</c:v>
                </c:pt>
                <c:pt idx="2">
                  <c:v>1784127</c:v>
                </c:pt>
                <c:pt idx="3">
                  <c:v>1626202</c:v>
                </c:pt>
                <c:pt idx="4">
                  <c:v>970230</c:v>
                </c:pt>
                <c:pt idx="5">
                  <c:v>3195336</c:v>
                </c:pt>
                <c:pt idx="6">
                  <c:v>3793921</c:v>
                </c:pt>
                <c:pt idx="7">
                  <c:v>258609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38738738738736E-2"/>
          <c:y val="5.5223948577349247E-2"/>
          <c:w val="0.8254504504504504"/>
          <c:h val="0.79496366709797694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5C1A41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6.0834208223972001E-2"/>
                  <c:y val="-2.24332895888013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98D2CF04-92EA-420A-B7C8-EB8AB54F3DD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2291977016386465E-3"/>
                  <c:y val="7.7765043127686076E-2"/>
                </c:manualLayout>
              </c:layout>
              <c:tx>
                <c:rich>
                  <a:bodyPr/>
                  <a:lstStyle/>
                  <a:p>
                    <a:fld id="{BD35D830-49DA-47DD-A87E-DEA18B46A58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329603607227023E-2"/>
                  <c:y val="2.44969643899736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310309895473595E-2"/>
                  <c:y val="-2.764892737229486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3610519968787687E-2"/>
                  <c:y val="0.125648505133184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847112860892389E-3"/>
                  <c:y val="7.685185185185185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Non </a:t>
                    </a:r>
                    <a:r>
                      <a:rPr lang="en-US" dirty="0"/>
                      <a:t>Financed Capital </a:t>
                    </a:r>
                    <a:r>
                      <a:rPr lang="en-US" dirty="0" err="1"/>
                      <a:t>Purch</a:t>
                    </a:r>
                    <a:r>
                      <a:rPr lang="en-US" dirty="0"/>
                      <a:t>.
</a:t>
                    </a:r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Reserve Fund
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Sheet1!$D$21:$D$29</c:f>
              <c:strCache>
                <c:ptCount val="9"/>
                <c:pt idx="0">
                  <c:v>Administration</c:v>
                </c:pt>
                <c:pt idx="1">
                  <c:v>Fire and Emergency Services</c:v>
                </c:pt>
                <c:pt idx="2">
                  <c:v>Transportation</c:v>
                </c:pt>
                <c:pt idx="3">
                  <c:v>Waste Management and Water</c:v>
                </c:pt>
                <c:pt idx="4">
                  <c:v>Recreation &amp; Cultural Services</c:v>
                </c:pt>
                <c:pt idx="5">
                  <c:v>Capital Financing</c:v>
                </c:pt>
                <c:pt idx="6">
                  <c:v>Non Financed Capital Purch.</c:v>
                </c:pt>
                <c:pt idx="7">
                  <c:v>Reserve Fund</c:v>
                </c:pt>
                <c:pt idx="8">
                  <c:v>Other Fiscal Services</c:v>
                </c:pt>
              </c:strCache>
            </c:strRef>
          </c:cat>
          <c:val>
            <c:numRef>
              <c:f>Sheet1!$E$21:$E$29</c:f>
              <c:numCache>
                <c:formatCode>"$"#,##0_);[Red]\("$"#,##0\)</c:formatCode>
                <c:ptCount val="9"/>
                <c:pt idx="0">
                  <c:v>2693785</c:v>
                </c:pt>
                <c:pt idx="1">
                  <c:v>560600</c:v>
                </c:pt>
                <c:pt idx="2">
                  <c:v>1900376</c:v>
                </c:pt>
                <c:pt idx="3">
                  <c:v>1492233</c:v>
                </c:pt>
                <c:pt idx="4">
                  <c:v>1218106</c:v>
                </c:pt>
                <c:pt idx="5" formatCode="General">
                  <c:v>2596195</c:v>
                </c:pt>
                <c:pt idx="6">
                  <c:v>3520258</c:v>
                </c:pt>
                <c:pt idx="7">
                  <c:v>160000</c:v>
                </c:pt>
                <c:pt idx="8" formatCode="#,##0">
                  <c:v>424000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38738738738736E-2"/>
          <c:y val="5.5223948577349247E-2"/>
          <c:w val="0.8254504504504504"/>
          <c:h val="0.7949636670979769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7"/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5C1A41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6.0834208223972001E-2"/>
                  <c:y val="-2.24332895888013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Sheet1!$D$21:$D$29</c:f>
              <c:strCache>
                <c:ptCount val="9"/>
                <c:pt idx="0">
                  <c:v>Administration</c:v>
                </c:pt>
                <c:pt idx="1">
                  <c:v>Fire and Emergency Services</c:v>
                </c:pt>
                <c:pt idx="2">
                  <c:v>Transportation</c:v>
                </c:pt>
                <c:pt idx="3">
                  <c:v>Waste Management and Water</c:v>
                </c:pt>
                <c:pt idx="4">
                  <c:v>Recreation &amp; Cultural Services</c:v>
                </c:pt>
                <c:pt idx="5">
                  <c:v>Capital Financing</c:v>
                </c:pt>
                <c:pt idx="6">
                  <c:v>Non Financed Capital Purch.</c:v>
                </c:pt>
                <c:pt idx="7">
                  <c:v>Reserve Fund</c:v>
                </c:pt>
                <c:pt idx="8">
                  <c:v>Other Fiscal Services</c:v>
                </c:pt>
              </c:strCache>
            </c:strRef>
          </c:cat>
          <c:val>
            <c:numRef>
              <c:f>Sheet1!$E$21:$E$29</c:f>
              <c:numCache>
                <c:formatCode>"$"#,##0_);[Red]\("$"#,##0\)</c:formatCode>
                <c:ptCount val="9"/>
                <c:pt idx="0">
                  <c:v>2693785</c:v>
                </c:pt>
                <c:pt idx="1">
                  <c:v>560600</c:v>
                </c:pt>
                <c:pt idx="2">
                  <c:v>1900376</c:v>
                </c:pt>
                <c:pt idx="3">
                  <c:v>1492233</c:v>
                </c:pt>
                <c:pt idx="4">
                  <c:v>1218106</c:v>
                </c:pt>
                <c:pt idx="5" formatCode="General">
                  <c:v>2596195</c:v>
                </c:pt>
                <c:pt idx="6">
                  <c:v>3520258</c:v>
                </c:pt>
                <c:pt idx="7">
                  <c:v>160000</c:v>
                </c:pt>
                <c:pt idx="8" formatCode="#,##0">
                  <c:v>424000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38738738738736E-2"/>
          <c:y val="5.5223948577349247E-2"/>
          <c:w val="0.8254504504504504"/>
          <c:h val="0.79496366709797694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37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5C1A41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6081EFEA-C362-4DF4-A93A-DE2E5CF1705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Sheet1!$D$21:$D$29</c:f>
              <c:strCache>
                <c:ptCount val="9"/>
                <c:pt idx="0">
                  <c:v>Administration</c:v>
                </c:pt>
                <c:pt idx="1">
                  <c:v>Fire and Emergency Services</c:v>
                </c:pt>
                <c:pt idx="2">
                  <c:v>Transportation</c:v>
                </c:pt>
                <c:pt idx="3">
                  <c:v>Waste Management and Water</c:v>
                </c:pt>
                <c:pt idx="4">
                  <c:v>Recreation &amp; Cultural Services</c:v>
                </c:pt>
                <c:pt idx="5">
                  <c:v>Capital Financing</c:v>
                </c:pt>
                <c:pt idx="6">
                  <c:v>Non Financed Capital Purch.</c:v>
                </c:pt>
                <c:pt idx="7">
                  <c:v>Reserve Fund</c:v>
                </c:pt>
                <c:pt idx="8">
                  <c:v>Other Fiscal Services</c:v>
                </c:pt>
              </c:strCache>
            </c:strRef>
          </c:cat>
          <c:val>
            <c:numRef>
              <c:f>Sheet1!$E$21:$E$29</c:f>
              <c:numCache>
                <c:formatCode>"$"#,##0_);[Red]\("$"#,##0\)</c:formatCode>
                <c:ptCount val="9"/>
                <c:pt idx="0">
                  <c:v>2693785</c:v>
                </c:pt>
                <c:pt idx="1">
                  <c:v>560600</c:v>
                </c:pt>
                <c:pt idx="2">
                  <c:v>1900376</c:v>
                </c:pt>
                <c:pt idx="3">
                  <c:v>1492233</c:v>
                </c:pt>
                <c:pt idx="4">
                  <c:v>1218106</c:v>
                </c:pt>
                <c:pt idx="5" formatCode="General">
                  <c:v>2596195</c:v>
                </c:pt>
                <c:pt idx="6">
                  <c:v>3520258</c:v>
                </c:pt>
                <c:pt idx="7">
                  <c:v>160000</c:v>
                </c:pt>
                <c:pt idx="8" formatCode="#,##0">
                  <c:v>424000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38738738738736E-2"/>
          <c:y val="5.5223948577349247E-2"/>
          <c:w val="0.8254504504504504"/>
          <c:h val="0.79496366709797694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explosion val="27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5C1A41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291977016386465E-3"/>
                  <c:y val="7.7765043127686076E-2"/>
                </c:manualLayout>
              </c:layout>
              <c:tx>
                <c:rich>
                  <a:bodyPr/>
                  <a:lstStyle/>
                  <a:p>
                    <a:fld id="{E0586587-4FD4-469A-80D0-EB454CD5392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Sheet1!$D$21:$D$29</c:f>
              <c:strCache>
                <c:ptCount val="9"/>
                <c:pt idx="0">
                  <c:v>Administration</c:v>
                </c:pt>
                <c:pt idx="1">
                  <c:v>Fire and Emergency Services</c:v>
                </c:pt>
                <c:pt idx="2">
                  <c:v>Transportation</c:v>
                </c:pt>
                <c:pt idx="3">
                  <c:v>Waste Management and Water</c:v>
                </c:pt>
                <c:pt idx="4">
                  <c:v>Recreation &amp; Cultural Services</c:v>
                </c:pt>
                <c:pt idx="5">
                  <c:v>Capital Financing</c:v>
                </c:pt>
                <c:pt idx="6">
                  <c:v>Non Financed Capital Purch.</c:v>
                </c:pt>
                <c:pt idx="7">
                  <c:v>Reserve Fund</c:v>
                </c:pt>
                <c:pt idx="8">
                  <c:v>Other Fiscal Services</c:v>
                </c:pt>
              </c:strCache>
            </c:strRef>
          </c:cat>
          <c:val>
            <c:numRef>
              <c:f>Sheet1!$E$21:$E$29</c:f>
              <c:numCache>
                <c:formatCode>"$"#,##0_);[Red]\("$"#,##0\)</c:formatCode>
                <c:ptCount val="9"/>
                <c:pt idx="0">
                  <c:v>2693785</c:v>
                </c:pt>
                <c:pt idx="1">
                  <c:v>560600</c:v>
                </c:pt>
                <c:pt idx="2">
                  <c:v>1900376</c:v>
                </c:pt>
                <c:pt idx="3">
                  <c:v>1492233</c:v>
                </c:pt>
                <c:pt idx="4">
                  <c:v>1218106</c:v>
                </c:pt>
                <c:pt idx="5" formatCode="General">
                  <c:v>2596195</c:v>
                </c:pt>
                <c:pt idx="6">
                  <c:v>3520258</c:v>
                </c:pt>
                <c:pt idx="7">
                  <c:v>160000</c:v>
                </c:pt>
                <c:pt idx="8" formatCode="#,##0">
                  <c:v>424000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38738738738736E-2"/>
          <c:y val="5.5223948577349247E-2"/>
          <c:w val="0.8254504504504504"/>
          <c:h val="0.79496366709797694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explosion val="35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5C1A41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329603607227023E-2"/>
                  <c:y val="2.44969643899736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Sheet1!$D$21:$D$29</c:f>
              <c:strCache>
                <c:ptCount val="9"/>
                <c:pt idx="0">
                  <c:v>Administration</c:v>
                </c:pt>
                <c:pt idx="1">
                  <c:v>Fire and Emergency Services</c:v>
                </c:pt>
                <c:pt idx="2">
                  <c:v>Transportation</c:v>
                </c:pt>
                <c:pt idx="3">
                  <c:v>Waste Management and Water</c:v>
                </c:pt>
                <c:pt idx="4">
                  <c:v>Recreation &amp; Cultural Services</c:v>
                </c:pt>
                <c:pt idx="5">
                  <c:v>Capital Financing</c:v>
                </c:pt>
                <c:pt idx="6">
                  <c:v>Non Financed Capital Purch.</c:v>
                </c:pt>
                <c:pt idx="7">
                  <c:v>Reserve Fund</c:v>
                </c:pt>
                <c:pt idx="8">
                  <c:v>Other Fiscal Services</c:v>
                </c:pt>
              </c:strCache>
            </c:strRef>
          </c:cat>
          <c:val>
            <c:numRef>
              <c:f>Sheet1!$E$21:$E$29</c:f>
              <c:numCache>
                <c:formatCode>"$"#,##0_);[Red]\("$"#,##0\)</c:formatCode>
                <c:ptCount val="9"/>
                <c:pt idx="0">
                  <c:v>2693785</c:v>
                </c:pt>
                <c:pt idx="1">
                  <c:v>560600</c:v>
                </c:pt>
                <c:pt idx="2">
                  <c:v>1900376</c:v>
                </c:pt>
                <c:pt idx="3">
                  <c:v>1492233</c:v>
                </c:pt>
                <c:pt idx="4">
                  <c:v>1218106</c:v>
                </c:pt>
                <c:pt idx="5" formatCode="General">
                  <c:v>2596195</c:v>
                </c:pt>
                <c:pt idx="6">
                  <c:v>3520258</c:v>
                </c:pt>
                <c:pt idx="7">
                  <c:v>160000</c:v>
                </c:pt>
                <c:pt idx="8" formatCode="#,##0">
                  <c:v>424000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38738738738736E-2"/>
          <c:y val="5.5223948577349247E-2"/>
          <c:w val="0.8254504504504504"/>
          <c:h val="0.79496366709797694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explosion val="45"/>
          </c:dPt>
          <c:dPt>
            <c:idx val="5"/>
            <c:bubble3D val="0"/>
            <c:spPr>
              <a:solidFill>
                <a:srgbClr val="5C1A41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310309895473595E-2"/>
                  <c:y val="-2.764892737229486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Sheet1!$D$21:$D$29</c:f>
              <c:strCache>
                <c:ptCount val="9"/>
                <c:pt idx="0">
                  <c:v>Administration</c:v>
                </c:pt>
                <c:pt idx="1">
                  <c:v>Fire and Emergency Services</c:v>
                </c:pt>
                <c:pt idx="2">
                  <c:v>Transportation</c:v>
                </c:pt>
                <c:pt idx="3">
                  <c:v>Waste Management and Water</c:v>
                </c:pt>
                <c:pt idx="4">
                  <c:v>Recreation &amp; Cultural Services</c:v>
                </c:pt>
                <c:pt idx="5">
                  <c:v>Capital Financing</c:v>
                </c:pt>
                <c:pt idx="6">
                  <c:v>Non Financed Capital Purch.</c:v>
                </c:pt>
                <c:pt idx="7">
                  <c:v>Reserve Fund</c:v>
                </c:pt>
                <c:pt idx="8">
                  <c:v>Other Fiscal Services</c:v>
                </c:pt>
              </c:strCache>
            </c:strRef>
          </c:cat>
          <c:val>
            <c:numRef>
              <c:f>Sheet1!$E$21:$E$29</c:f>
              <c:numCache>
                <c:formatCode>"$"#,##0_);[Red]\("$"#,##0\)</c:formatCode>
                <c:ptCount val="9"/>
                <c:pt idx="0">
                  <c:v>2693785</c:v>
                </c:pt>
                <c:pt idx="1">
                  <c:v>560600</c:v>
                </c:pt>
                <c:pt idx="2">
                  <c:v>1900376</c:v>
                </c:pt>
                <c:pt idx="3">
                  <c:v>1492233</c:v>
                </c:pt>
                <c:pt idx="4">
                  <c:v>1218106</c:v>
                </c:pt>
                <c:pt idx="5" formatCode="General">
                  <c:v>2596195</c:v>
                </c:pt>
                <c:pt idx="6">
                  <c:v>3520258</c:v>
                </c:pt>
                <c:pt idx="7">
                  <c:v>160000</c:v>
                </c:pt>
                <c:pt idx="8" formatCode="#,##0">
                  <c:v>424000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38738738738736E-2"/>
          <c:y val="5.5223948577349247E-2"/>
          <c:w val="0.8254504504504504"/>
          <c:h val="0.79496366709797694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explosion val="19"/>
            <c:spPr>
              <a:solidFill>
                <a:srgbClr val="5C1A41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3610519968787687E-2"/>
                  <c:y val="0.125648505133184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Sheet1!$D$21:$D$29</c:f>
              <c:strCache>
                <c:ptCount val="9"/>
                <c:pt idx="0">
                  <c:v>Administration</c:v>
                </c:pt>
                <c:pt idx="1">
                  <c:v>Fire and Emergency Services</c:v>
                </c:pt>
                <c:pt idx="2">
                  <c:v>Transportation</c:v>
                </c:pt>
                <c:pt idx="3">
                  <c:v>Waste Management and Water</c:v>
                </c:pt>
                <c:pt idx="4">
                  <c:v>Recreation &amp; Cultural Services</c:v>
                </c:pt>
                <c:pt idx="5">
                  <c:v>Capital Financing</c:v>
                </c:pt>
                <c:pt idx="6">
                  <c:v>Non Financed Capital Purch.</c:v>
                </c:pt>
                <c:pt idx="7">
                  <c:v>Reserve Fund</c:v>
                </c:pt>
                <c:pt idx="8">
                  <c:v>Other Fiscal Services</c:v>
                </c:pt>
              </c:strCache>
            </c:strRef>
          </c:cat>
          <c:val>
            <c:numRef>
              <c:f>Sheet1!$E$21:$E$29</c:f>
              <c:numCache>
                <c:formatCode>"$"#,##0_);[Red]\("$"#,##0\)</c:formatCode>
                <c:ptCount val="9"/>
                <c:pt idx="0">
                  <c:v>2693785</c:v>
                </c:pt>
                <c:pt idx="1">
                  <c:v>560600</c:v>
                </c:pt>
                <c:pt idx="2">
                  <c:v>1900376</c:v>
                </c:pt>
                <c:pt idx="3">
                  <c:v>1492233</c:v>
                </c:pt>
                <c:pt idx="4">
                  <c:v>1218106</c:v>
                </c:pt>
                <c:pt idx="5" formatCode="General">
                  <c:v>2596195</c:v>
                </c:pt>
                <c:pt idx="6">
                  <c:v>3520258</c:v>
                </c:pt>
                <c:pt idx="7">
                  <c:v>160000</c:v>
                </c:pt>
                <c:pt idx="8" formatCode="#,##0">
                  <c:v>424000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806" cy="463647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002" y="1"/>
            <a:ext cx="2982806" cy="463647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r">
              <a:defRPr sz="1200"/>
            </a:lvl1pPr>
          </a:lstStyle>
          <a:p>
            <a:fld id="{01598F04-508F-4860-B641-7CA079A5B384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7194"/>
            <a:ext cx="2982806" cy="463646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002" y="8777194"/>
            <a:ext cx="2982806" cy="463646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r">
              <a:defRPr sz="1200"/>
            </a:lvl1pPr>
          </a:lstStyle>
          <a:p>
            <a:fld id="{E6E97C55-1F12-4CA2-AFE3-6C3D90CF2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3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806" cy="463647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2" y="1"/>
            <a:ext cx="2982806" cy="463647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r">
              <a:defRPr sz="1200"/>
            </a:lvl1pPr>
          </a:lstStyle>
          <a:p>
            <a:fld id="{B1ADBB8B-C844-49CF-ADEB-2A28A78362E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1513" y="1155700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9" tIns="46065" rIns="92129" bIns="460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447154"/>
            <a:ext cx="5506720" cy="3638580"/>
          </a:xfrm>
          <a:prstGeom prst="rect">
            <a:avLst/>
          </a:prstGeom>
        </p:spPr>
        <p:txBody>
          <a:bodyPr vert="horz" lIns="92129" tIns="46065" rIns="92129" bIns="460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7194"/>
            <a:ext cx="2982806" cy="463646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2" y="8777194"/>
            <a:ext cx="2982806" cy="463646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r">
              <a:defRPr sz="1200"/>
            </a:lvl1pPr>
          </a:lstStyle>
          <a:p>
            <a:fld id="{9F3EE9BB-2066-4EAB-AC1C-84D1BE5B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D094-A7CA-4906-B8D3-3764629C2153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6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9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67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80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8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6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6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07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6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6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11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75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90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2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5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9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1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8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1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3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3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55700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E9BB-2066-4EAB-AC1C-84D1BE5BFB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8FE1-1E59-483C-9A2D-53EE5F753A3A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068C-818E-4615-B822-778F28F5B9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66432" r="1749" b="7190"/>
          <a:stretch/>
        </p:blipFill>
        <p:spPr bwMode="auto">
          <a:xfrm flipH="1" flipV="1">
            <a:off x="0" y="0"/>
            <a:ext cx="12192000" cy="1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66432" r="1749" b="7190"/>
          <a:stretch/>
        </p:blipFill>
        <p:spPr bwMode="auto">
          <a:xfrm>
            <a:off x="0" y="5426472"/>
            <a:ext cx="12192000" cy="1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82051" r="80770" b="7190"/>
          <a:stretch/>
        </p:blipFill>
        <p:spPr bwMode="auto">
          <a:xfrm flipH="1" flipV="1">
            <a:off x="771899" y="196218"/>
            <a:ext cx="2026722" cy="5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6" y="99004"/>
            <a:ext cx="1294110" cy="7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5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7C4E-A92C-4D3B-953A-F73AD5C3540A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9E5C-CF78-4151-B830-7DF57EE0FE74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D0AA-53A1-418D-9730-B3B78FB17BCB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7864-6E03-4445-B6EA-D9A80B42BC04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ff.lawlor\AppData\Local\Microsoft\Windows\Temporary Internet Files\Content.Outlook\RFI2KCA8\RFP-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1658065"/>
            <a:ext cx="12240683" cy="522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75304" r="43320" b="7190"/>
          <a:stretch/>
        </p:blipFill>
        <p:spPr bwMode="auto">
          <a:xfrm flipH="1" flipV="1">
            <a:off x="-13" y="-27383"/>
            <a:ext cx="12192016" cy="199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277177"/>
            <a:ext cx="221638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3311691" y="277176"/>
            <a:ext cx="8544949" cy="154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i="1" u="none" baseline="0" dirty="0" smtClean="0">
                <a:solidFill>
                  <a:schemeClr val="bg1"/>
                </a:solidFill>
              </a:rPr>
              <a:t>2018 Public Consultation Session</a:t>
            </a:r>
          </a:p>
          <a:p>
            <a:r>
              <a:rPr lang="en-US" sz="3800" baseline="0" dirty="0" smtClean="0">
                <a:solidFill>
                  <a:schemeClr val="bg1"/>
                </a:solidFill>
              </a:rPr>
              <a:t>“Draft 2018 Budget”</a:t>
            </a:r>
          </a:p>
          <a:p>
            <a:pPr algn="r"/>
            <a:endParaRPr lang="en-US" sz="3800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3800" baseline="0" dirty="0" smtClean="0">
                <a:solidFill>
                  <a:schemeClr val="bg1"/>
                </a:solidFill>
              </a:rPr>
              <a:t>Presented by: Deputy Mayor Jeff Laham</a:t>
            </a:r>
            <a:endParaRPr lang="en-CA" sz="3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66CF-312F-4B35-84E4-6EC94A992F21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8FE1-1E59-483C-9A2D-53EE5F753A3A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068C-818E-4615-B822-778F28F5B9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66432" r="1749" b="7190"/>
          <a:stretch/>
        </p:blipFill>
        <p:spPr bwMode="auto">
          <a:xfrm flipH="1" flipV="1">
            <a:off x="0" y="0"/>
            <a:ext cx="12192000" cy="1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66432" r="1749" b="7190"/>
          <a:stretch/>
        </p:blipFill>
        <p:spPr bwMode="auto">
          <a:xfrm>
            <a:off x="0" y="5426472"/>
            <a:ext cx="12192000" cy="1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82051" r="80770" b="7190"/>
          <a:stretch/>
        </p:blipFill>
        <p:spPr bwMode="auto">
          <a:xfrm flipH="1" flipV="1">
            <a:off x="771899" y="196218"/>
            <a:ext cx="2026722" cy="5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6" y="99004"/>
            <a:ext cx="1294110" cy="7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8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8FE1-1E59-483C-9A2D-53EE5F753A3A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068C-818E-4615-B822-778F28F5B9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66432" r="1749" b="7190"/>
          <a:stretch/>
        </p:blipFill>
        <p:spPr bwMode="auto">
          <a:xfrm flipH="1" flipV="1">
            <a:off x="0" y="0"/>
            <a:ext cx="12192000" cy="1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66432" r="1749" b="7190"/>
          <a:stretch/>
        </p:blipFill>
        <p:spPr bwMode="auto">
          <a:xfrm>
            <a:off x="0" y="5426472"/>
            <a:ext cx="12192000" cy="1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82051" r="80770" b="7190"/>
          <a:stretch/>
        </p:blipFill>
        <p:spPr bwMode="auto">
          <a:xfrm flipH="1" flipV="1">
            <a:off x="771899" y="196218"/>
            <a:ext cx="2026722" cy="5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6" y="99004"/>
            <a:ext cx="1294110" cy="7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8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8545-356F-4EC3-8405-77E5540F03EB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6981-D657-4683-85EA-14EC3EF4C569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3491-8484-434D-B553-CDF251D436F5}" type="datetime1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E501-27B6-4F23-B926-B2B4F3AAEA7C}" type="datetime1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9443-B8D0-4AF8-BF8F-8A8E7E49DA60}" type="datetime1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3880-CC98-4363-B351-8046FEE13A9E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068C-818E-4615-B822-778F28F5B9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66432" r="1749" b="7190"/>
          <a:stretch/>
        </p:blipFill>
        <p:spPr bwMode="auto">
          <a:xfrm flipH="1" flipV="1">
            <a:off x="0" y="0"/>
            <a:ext cx="12192000" cy="1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66432" r="1749" b="7190"/>
          <a:stretch/>
        </p:blipFill>
        <p:spPr bwMode="auto">
          <a:xfrm>
            <a:off x="0" y="5426472"/>
            <a:ext cx="12192000" cy="1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82051" r="80770" b="7190"/>
          <a:stretch/>
        </p:blipFill>
        <p:spPr bwMode="auto">
          <a:xfrm flipH="1" flipV="1">
            <a:off x="771899" y="196218"/>
            <a:ext cx="2026722" cy="5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6" y="99004"/>
            <a:ext cx="1294110" cy="7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1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29" r:id="rId3"/>
    <p:sldLayoutId id="214748422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3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2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45973"/>
            <a:ext cx="5374421" cy="364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4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0281" y="1457491"/>
            <a:ext cx="1650670" cy="478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Revenue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44370"/>
              </p:ext>
            </p:extLst>
          </p:nvPr>
        </p:nvGraphicFramePr>
        <p:xfrm>
          <a:off x="7481457" y="2079844"/>
          <a:ext cx="4548251" cy="3505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098"/>
                <a:gridCol w="1863153"/>
              </a:tblGrid>
              <a:tr h="2983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Property Tax Revenue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$8,118,479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3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Business Tax Revenue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/>
                        </a:rPr>
                        <a:t>$448,871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/>
                </a:tc>
              </a:tr>
              <a:tr h="396053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Water and Sewer Revenue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/>
                        </a:rPr>
                        <a:t>$932,540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/>
                </a:tc>
              </a:tr>
              <a:tr h="396053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Municipal Operating Grant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1400" b="1" i="0" u="none" strike="noStrike" dirty="0">
                          <a:solidFill>
                            <a:srgbClr val="642E48"/>
                          </a:solidFill>
                          <a:effectLst/>
                          <a:latin typeface="Book Antiqua"/>
                        </a:rPr>
                        <a:t>$242,596</a:t>
                      </a:r>
                    </a:p>
                  </a:txBody>
                  <a:tcPr marL="9525" marR="9525" marT="9525" marB="0" anchor="b"/>
                </a:tc>
              </a:tr>
              <a:tr h="2983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Government Transfers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/>
                        </a:rPr>
                        <a:t>$2,537,929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/>
                </a:tc>
              </a:tr>
              <a:tr h="20073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Recreation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/>
                        </a:rPr>
                        <a:t>$616,358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/>
                </a:tc>
              </a:tr>
              <a:tr h="20073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Development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/>
                        </a:rPr>
                        <a:t>$82,220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/>
                </a:tc>
              </a:tr>
              <a:tr h="20073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Other Admin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1400" b="1" i="0" u="none" strike="noStrike" dirty="0">
                          <a:solidFill>
                            <a:srgbClr val="642E48"/>
                          </a:solidFill>
                          <a:effectLst/>
                          <a:latin typeface="Book Antiqua"/>
                        </a:rPr>
                        <a:t>$</a:t>
                      </a:r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/>
                        </a:rPr>
                        <a:t>175,000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/>
                </a:tc>
              </a:tr>
              <a:tr h="2983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Provincial</a:t>
                      </a:r>
                      <a:r>
                        <a:rPr lang="en-CA" sz="1400" b="1" i="0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Share of Debt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/>
                        </a:rPr>
                        <a:t>$389,647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/>
                </a:tc>
              </a:tr>
              <a:tr h="2983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Revenue Carryforward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$519,800</a:t>
                      </a:r>
                      <a:endParaRPr lang="en-CA" sz="1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2304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20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Total Budget Revenue</a:t>
                      </a:r>
                      <a:endParaRPr lang="en-CA" sz="20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$14,063,440</a:t>
                      </a:r>
                      <a:endParaRPr lang="en-CA" sz="20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527102"/>
              </p:ext>
            </p:extLst>
          </p:nvPr>
        </p:nvGraphicFramePr>
        <p:xfrm>
          <a:off x="401586" y="1247544"/>
          <a:ext cx="6539988" cy="413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43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670"/>
              </p:ext>
            </p:extLst>
          </p:nvPr>
        </p:nvGraphicFramePr>
        <p:xfrm>
          <a:off x="152401" y="1666172"/>
          <a:ext cx="5061196" cy="3872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7104"/>
                <a:gridCol w="2104092"/>
              </a:tblGrid>
              <a:tr h="328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Administration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$2,631,668</a:t>
                      </a:r>
                    </a:p>
                  </a:txBody>
                  <a:tcPr marL="9525" marR="9525" marT="9525" marB="0" anchor="b"/>
                </a:tc>
              </a:tr>
              <a:tr h="328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Fire</a:t>
                      </a:r>
                      <a:r>
                        <a:rPr lang="en-CA" sz="1600" b="1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and Emergency Services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$667,500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8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Transportation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$2,108,506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68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Waste Management and Water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$1,347,473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68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Recreation &amp; Cultural Services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$1,087,533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8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Capital Financing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$2,563,879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68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Non Financed Capital </a:t>
                      </a:r>
                      <a:r>
                        <a:rPr lang="en-CA" sz="1600" b="1" u="none" strike="noStrike" dirty="0" err="1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Purch</a:t>
                      </a:r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.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$2,912,881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8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Other Fiscal Services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$424,000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0378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Reserve Fund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$320,000</a:t>
                      </a:r>
                      <a:endParaRPr lang="en-CA" sz="16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7994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Total Expenditures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$14,063,440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93765" y="1187987"/>
            <a:ext cx="2434443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Expenditures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212317"/>
              </p:ext>
            </p:extLst>
          </p:nvPr>
        </p:nvGraphicFramePr>
        <p:xfrm>
          <a:off x="5921480" y="1666177"/>
          <a:ext cx="6270523" cy="402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57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02213"/>
              </p:ext>
            </p:extLst>
          </p:nvPr>
        </p:nvGraphicFramePr>
        <p:xfrm>
          <a:off x="5628903" y="1472542"/>
          <a:ext cx="6563097" cy="42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54676"/>
              </p:ext>
            </p:extLst>
          </p:nvPr>
        </p:nvGraphicFramePr>
        <p:xfrm>
          <a:off x="733878" y="1678875"/>
          <a:ext cx="5194298" cy="3842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2693"/>
                <a:gridCol w="2181605"/>
              </a:tblGrid>
              <a:tr h="262588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Council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$167,881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39388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General Administration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$1,232,469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525176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Property Assessment Services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$125,990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65647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Economic Development &amp; Tourism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$350,993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65647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Public Relations &amp; </a:t>
                      </a:r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Communications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$92,000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525176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Planning</a:t>
                      </a:r>
                      <a:r>
                        <a:rPr lang="en-CA" sz="1800" b="1" i="0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and Development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$470,000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39388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Strategic Projects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$192,335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39388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Total</a:t>
                      </a:r>
                      <a:r>
                        <a:rPr lang="en-CA" sz="1800" b="1" i="0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Administration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$2,631,668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593766" y="1200687"/>
            <a:ext cx="5474524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Administration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717163"/>
              </p:ext>
            </p:extLst>
          </p:nvPr>
        </p:nvGraphicFramePr>
        <p:xfrm>
          <a:off x="5921480" y="1666177"/>
          <a:ext cx="6270523" cy="402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27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93766" y="1314987"/>
            <a:ext cx="5474524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Protective Services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18220"/>
              </p:ext>
            </p:extLst>
          </p:nvPr>
        </p:nvGraphicFramePr>
        <p:xfrm>
          <a:off x="737831" y="1959810"/>
          <a:ext cx="4367569" cy="3467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133"/>
                <a:gridCol w="1367436"/>
              </a:tblGrid>
              <a:tr h="58387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Fire </a:t>
                      </a:r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Services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$504,500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58387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Enforcement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$126,000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1021779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Safety Initiatives – including </a:t>
                      </a:r>
                      <a:r>
                        <a:rPr lang="en-CA" sz="1800" b="1" i="0" u="none" strike="noStrike" dirty="0" err="1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SafePCSP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$37,000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297343">
                <a:tc>
                  <a:txBody>
                    <a:bodyPr/>
                    <a:lstStyle/>
                    <a:p>
                      <a:pPr algn="l" fontAlgn="b"/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  <a:tr h="980726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Total Protective</a:t>
                      </a:r>
                      <a:r>
                        <a:rPr lang="en-CA" sz="2400" b="1" i="0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Services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$667,500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349709"/>
              </p:ext>
            </p:extLst>
          </p:nvPr>
        </p:nvGraphicFramePr>
        <p:xfrm>
          <a:off x="5921480" y="1666177"/>
          <a:ext cx="6270523" cy="402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8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1376"/>
              </p:ext>
            </p:extLst>
          </p:nvPr>
        </p:nvGraphicFramePr>
        <p:xfrm>
          <a:off x="707162" y="1987126"/>
          <a:ext cx="5096741" cy="3479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341"/>
                <a:gridCol w="1676400"/>
              </a:tblGrid>
              <a:tr h="55766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642E48"/>
                          </a:solidFill>
                          <a:effectLst/>
                        </a:rPr>
                        <a:t>Fleet Maintenance &amp; Fuel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Calibri"/>
                        </a:rPr>
                        <a:t>$469,000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5766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</a:rPr>
                        <a:t>Road </a:t>
                      </a:r>
                      <a:r>
                        <a:rPr lang="en-CA" sz="1800" b="1" u="none" strike="noStrike" dirty="0">
                          <a:solidFill>
                            <a:srgbClr val="642E48"/>
                          </a:solidFill>
                          <a:effectLst/>
                        </a:rPr>
                        <a:t>Maintenance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Calibri"/>
                        </a:rPr>
                        <a:t>$784,000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5766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642E48"/>
                          </a:solidFill>
                          <a:effectLst/>
                        </a:rPr>
                        <a:t>Snow Removal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Calibri"/>
                        </a:rPr>
                        <a:t>$665,506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5766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642E48"/>
                          </a:solidFill>
                          <a:effectLst/>
                        </a:rPr>
                        <a:t>Street Lighting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Calibri"/>
                        </a:rPr>
                        <a:t>$190,000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8942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Calibri"/>
                        </a:rPr>
                        <a:t>Total Transportation Expenses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Calibri"/>
                        </a:rPr>
                        <a:t>$2,108,506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593766" y="1314987"/>
            <a:ext cx="5474524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Transportation  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249473"/>
              </p:ext>
            </p:extLst>
          </p:nvPr>
        </p:nvGraphicFramePr>
        <p:xfrm>
          <a:off x="5724162" y="1656344"/>
          <a:ext cx="6270523" cy="402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1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93764" y="1314987"/>
            <a:ext cx="5387936" cy="478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Waste Management and Water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23600"/>
              </p:ext>
            </p:extLst>
          </p:nvPr>
        </p:nvGraphicFramePr>
        <p:xfrm>
          <a:off x="495301" y="1958740"/>
          <a:ext cx="5283200" cy="3488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6814"/>
                <a:gridCol w="2196386"/>
              </a:tblGrid>
              <a:tr h="48832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Water Supply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$588,573</a:t>
                      </a:r>
                    </a:p>
                  </a:txBody>
                  <a:tcPr marL="9525" marR="9525" marT="9525" marB="0" anchor="b"/>
                </a:tc>
              </a:tr>
              <a:tr h="76347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Sewage</a:t>
                      </a:r>
                      <a:r>
                        <a:rPr lang="en-CA" sz="1800" b="1" i="0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Collection and Disposal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$351,900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526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Garbage</a:t>
                      </a:r>
                      <a:r>
                        <a:rPr lang="en-CA" sz="1800" b="1" i="0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Collection and Recycling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$407,000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28384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Total Waste Management and Water</a:t>
                      </a:r>
                      <a:endParaRPr lang="en-CA" sz="20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$1,347,473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457487"/>
              </p:ext>
            </p:extLst>
          </p:nvPr>
        </p:nvGraphicFramePr>
        <p:xfrm>
          <a:off x="5921480" y="1666177"/>
          <a:ext cx="6270523" cy="402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56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93766" y="1314987"/>
            <a:ext cx="5379522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Recreation &amp; Cultural Services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52852"/>
              </p:ext>
            </p:extLst>
          </p:nvPr>
        </p:nvGraphicFramePr>
        <p:xfrm>
          <a:off x="721178" y="1793175"/>
          <a:ext cx="5414153" cy="3768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980"/>
                <a:gridCol w="1455173"/>
              </a:tblGrid>
              <a:tr h="50528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Administration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$441,442</a:t>
                      </a:r>
                    </a:p>
                  </a:txBody>
                  <a:tcPr marL="9525" marR="9525" marT="9525" marB="0" anchor="b"/>
                </a:tc>
              </a:tr>
              <a:tr h="50528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Programs,</a:t>
                      </a:r>
                      <a:r>
                        <a:rPr lang="en-CA" sz="1800" b="1" i="0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Activities, Events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$187,140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0528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Library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$47,150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0528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Facilities and Maintenance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$312,800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878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Parks, Playgrounds and Fields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$99,000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7823">
                <a:tc>
                  <a:txBody>
                    <a:bodyPr/>
                    <a:lstStyle/>
                    <a:p>
                      <a:pPr algn="l" fontAlgn="b"/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124465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Total Recreation </a:t>
                      </a:r>
                      <a:r>
                        <a:rPr lang="en-CA" sz="2400" b="1" u="none" strike="noStrike" dirty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&amp; Cultural Services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$1,087,533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464285"/>
              </p:ext>
            </p:extLst>
          </p:nvPr>
        </p:nvGraphicFramePr>
        <p:xfrm>
          <a:off x="5921480" y="1666177"/>
          <a:ext cx="6270523" cy="402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56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93766" y="1314987"/>
            <a:ext cx="2936834" cy="478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Capital Financing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32975"/>
              </p:ext>
            </p:extLst>
          </p:nvPr>
        </p:nvGraphicFramePr>
        <p:xfrm>
          <a:off x="873579" y="1958738"/>
          <a:ext cx="4625524" cy="3478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2553"/>
                <a:gridCol w="1922971"/>
              </a:tblGrid>
              <a:tr h="96529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Debt Charges – Town’s Share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$2,174,232</a:t>
                      </a:r>
                    </a:p>
                  </a:txBody>
                  <a:tcPr marL="9525" marR="9525" marT="9525" marB="0" anchor="b"/>
                </a:tc>
              </a:tr>
              <a:tr h="115702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Debt</a:t>
                      </a:r>
                      <a:r>
                        <a:rPr lang="en-CA" sz="1800" b="1" i="0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Charges – Province’s Share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$389,647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8998">
                <a:tc>
                  <a:txBody>
                    <a:bodyPr/>
                    <a:lstStyle/>
                    <a:p>
                      <a:pPr algn="l" fontAlgn="b"/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037190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Total Fiscal Services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$2,563,879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62592"/>
              </p:ext>
            </p:extLst>
          </p:nvPr>
        </p:nvGraphicFramePr>
        <p:xfrm>
          <a:off x="5921480" y="1666177"/>
          <a:ext cx="6270523" cy="402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56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93766" y="1314987"/>
            <a:ext cx="5474526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Non Financed Capital Purchases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87164"/>
              </p:ext>
            </p:extLst>
          </p:nvPr>
        </p:nvGraphicFramePr>
        <p:xfrm>
          <a:off x="774700" y="1958738"/>
          <a:ext cx="4616696" cy="350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396"/>
                <a:gridCol w="1919300"/>
              </a:tblGrid>
              <a:tr h="82449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Capital out of Revenue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$444,500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02884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Capital from Transfers and Gas Tax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$2,468,381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54662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Total Non</a:t>
                      </a:r>
                      <a:r>
                        <a:rPr lang="en-CA" sz="2400" b="1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Financed Capital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$2,912,881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681583"/>
              </p:ext>
            </p:extLst>
          </p:nvPr>
        </p:nvGraphicFramePr>
        <p:xfrm>
          <a:off x="5921480" y="1666177"/>
          <a:ext cx="6270523" cy="402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9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9330" y="208870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		</a:t>
            </a:r>
            <a:endParaRPr lang="en-CA" sz="2200" dirty="0">
              <a:latin typeface="Book Antiqua" panose="02040602050305030304" pitchFamily="18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0733" y="2386844"/>
            <a:ext cx="4884798" cy="367310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Public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Resident Submissions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Community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Social Media</a:t>
            </a:r>
          </a:p>
          <a:p>
            <a:endParaRPr lang="en-CA" sz="2000" u="sng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3765" y="1314987"/>
            <a:ext cx="5890162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Public Consultations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23" r="1000" b="10001"/>
          <a:stretch/>
        </p:blipFill>
        <p:spPr>
          <a:xfrm>
            <a:off x="5118329" y="1488178"/>
            <a:ext cx="6604932" cy="30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93766" y="1314987"/>
            <a:ext cx="5474526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Other Fiscal Services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64722"/>
              </p:ext>
            </p:extLst>
          </p:nvPr>
        </p:nvGraphicFramePr>
        <p:xfrm>
          <a:off x="774700" y="1958738"/>
          <a:ext cx="4616696" cy="342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396"/>
                <a:gridCol w="1919300"/>
              </a:tblGrid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Discounts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$350,000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38112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Other</a:t>
                      </a:r>
                      <a:r>
                        <a:rPr lang="en-CA" sz="1800" b="1" i="0" u="none" strike="noStrike" baseline="0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 Charges and Collection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$74,000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483995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Total Fiscal Services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</a:t>
                      </a:r>
                      <a:r>
                        <a:rPr lang="en-CA" sz="2400" b="1" i="0" u="none" strike="noStrike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424,000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97797"/>
              </p:ext>
            </p:extLst>
          </p:nvPr>
        </p:nvGraphicFramePr>
        <p:xfrm>
          <a:off x="5921480" y="1793177"/>
          <a:ext cx="6270523" cy="402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42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93766" y="1314987"/>
            <a:ext cx="5474526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Reserve Fund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64530"/>
              </p:ext>
            </p:extLst>
          </p:nvPr>
        </p:nvGraphicFramePr>
        <p:xfrm>
          <a:off x="774700" y="1958738"/>
          <a:ext cx="4616696" cy="2139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396"/>
                <a:gridCol w="1919300"/>
              </a:tblGrid>
              <a:tr h="67162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Infrastructure Reserve Fund</a:t>
                      </a:r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$320,000</a:t>
                      </a:r>
                    </a:p>
                  </a:txBody>
                  <a:tcPr marL="9525" marR="9525" marT="9525" marB="0" anchor="b"/>
                </a:tc>
              </a:tr>
              <a:tr h="235435">
                <a:tc>
                  <a:txBody>
                    <a:bodyPr/>
                    <a:lstStyle/>
                    <a:p>
                      <a:pPr algn="l" fontAlgn="b"/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435">
                <a:tc>
                  <a:txBody>
                    <a:bodyPr/>
                    <a:lstStyle/>
                    <a:p>
                      <a:pPr algn="l" fontAlgn="b"/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00502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Total Reserve Fund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 dirty="0" smtClean="0">
                          <a:solidFill>
                            <a:srgbClr val="642E48"/>
                          </a:solidFill>
                          <a:effectLst/>
                          <a:latin typeface="Book Antiqua" panose="02040602050305030304" pitchFamily="18" charset="0"/>
                        </a:rPr>
                        <a:t>$320,000</a:t>
                      </a:r>
                      <a:endParaRPr lang="en-CA" sz="2400" b="1" i="0" u="none" strike="noStrike" dirty="0">
                        <a:solidFill>
                          <a:srgbClr val="642E4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407001"/>
              </p:ext>
            </p:extLst>
          </p:nvPr>
        </p:nvGraphicFramePr>
        <p:xfrm>
          <a:off x="4178301" y="952501"/>
          <a:ext cx="99949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2" y="4559300"/>
            <a:ext cx="5496789" cy="598488"/>
          </a:xfrm>
        </p:spPr>
        <p:txBody>
          <a:bodyPr>
            <a:noAutofit/>
          </a:bodyPr>
          <a:lstStyle/>
          <a:p>
            <a:pPr algn="ctr"/>
            <a:r>
              <a:rPr lang="en-CA" sz="2000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* $1,212,635 will then be total value of the reserve fund which started in 2015</a:t>
            </a:r>
            <a:endParaRPr lang="en-CA" sz="2000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3" y="2257425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2018 Capital Overview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2" y="2359623"/>
            <a:ext cx="6128327" cy="237747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642E48"/>
                </a:solidFill>
              </a:rPr>
              <a:t>Rescue Replacement 			$225,000</a:t>
            </a:r>
            <a:endParaRPr lang="en-CA" dirty="0">
              <a:solidFill>
                <a:srgbClr val="642E48"/>
              </a:solidFill>
            </a:endParaRPr>
          </a:p>
          <a:p>
            <a:r>
              <a:rPr lang="en-CA" dirty="0" smtClean="0">
                <a:solidFill>
                  <a:srgbClr val="642E48"/>
                </a:solidFill>
              </a:rPr>
              <a:t>Emergency Exhausts for Fire Dept. 	$80,000</a:t>
            </a: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>
              <a:solidFill>
                <a:srgbClr val="642E4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765" y="1314987"/>
            <a:ext cx="5890162" cy="478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Protective Services Capital Purchases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29372" y="1819433"/>
            <a:ext cx="5890162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Public Works Capital Purchases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29377" y="2550930"/>
            <a:ext cx="5557733" cy="302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srgbClr val="642E48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112800" y="2058527"/>
            <a:ext cx="6006734" cy="402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rgbClr val="642E48"/>
                </a:solidFill>
              </a:rPr>
              <a:t>			</a:t>
            </a:r>
            <a:r>
              <a:rPr lang="en-CA" sz="4000" dirty="0" smtClean="0">
                <a:solidFill>
                  <a:srgbClr val="642E48"/>
                </a:solidFill>
              </a:rPr>
              <a:t>		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½ Tonne Pickup (replacement) 	$33,000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One Tonne Pickup (replacement)	$40,000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Rock Screen				$26,000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Zone Meters				$300,000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Leak Detection			$40,000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Other Water Conservation		$408,076</a:t>
            </a: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>
              <a:solidFill>
                <a:srgbClr val="642E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1842" y="1220254"/>
            <a:ext cx="5890162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Public Works Capital Purchases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2347" y="1609954"/>
            <a:ext cx="6980674" cy="363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srgbClr val="642E48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71842" y="2032269"/>
            <a:ext cx="5304158" cy="402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rgbClr val="642E48"/>
                </a:solidFill>
              </a:rPr>
              <a:t>Key Card System		$24,000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Excavator Track Replacement $20,000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Compact SUV (replacement)	$33,000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Diagnostic Scanner		$10,000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Waste Water Plant Fencing	$11,000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	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			</a:t>
            </a:r>
            <a:r>
              <a:rPr lang="en-CA" sz="4000" dirty="0" smtClean="0">
                <a:solidFill>
                  <a:srgbClr val="642E48"/>
                </a:solidFill>
              </a:rPr>
              <a:t>		</a:t>
            </a: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>
              <a:solidFill>
                <a:srgbClr val="642E48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44242" y="2119869"/>
            <a:ext cx="5304158" cy="402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rgbClr val="642E48"/>
                </a:solidFill>
              </a:rPr>
              <a:t>5500 Truck (new)		$110,000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Snow blower Attachment	$130,000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Curb and Gutter		$100,000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Storage Sheds			$25,000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Sewer Assessment		$15,000	</a:t>
            </a:r>
          </a:p>
          <a:p>
            <a:r>
              <a:rPr lang="en-CA" dirty="0" smtClean="0">
                <a:solidFill>
                  <a:srgbClr val="642E48"/>
                </a:solidFill>
              </a:rPr>
              <a:t>			</a:t>
            </a:r>
            <a:r>
              <a:rPr lang="en-CA" sz="4000" dirty="0" smtClean="0">
                <a:solidFill>
                  <a:srgbClr val="642E48"/>
                </a:solidFill>
              </a:rPr>
              <a:t>		</a:t>
            </a: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>
              <a:solidFill>
                <a:srgbClr val="642E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36" y="2105610"/>
            <a:ext cx="6039964" cy="388003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642E48"/>
                </a:solidFill>
              </a:rPr>
              <a:t>Inclusion Equipment for Parks	$126,500 Field Netting – </a:t>
            </a:r>
            <a:r>
              <a:rPr lang="en-CA" dirty="0" err="1" smtClean="0">
                <a:solidFill>
                  <a:srgbClr val="642E48"/>
                </a:solidFill>
              </a:rPr>
              <a:t>Voiseys</a:t>
            </a:r>
            <a:r>
              <a:rPr lang="en-CA" dirty="0" smtClean="0">
                <a:solidFill>
                  <a:srgbClr val="642E48"/>
                </a:solidFill>
              </a:rPr>
              <a:t> Brook		$8,000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642E48"/>
                </a:solidFill>
              </a:rPr>
              <a:t>Lifestyle Centre Planning		$86,200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642E48"/>
                </a:solidFill>
              </a:rPr>
              <a:t>Beautification				$115,000 Trail Upgrades – Rainbow Gully	$57,000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642E48"/>
                </a:solidFill>
              </a:rPr>
              <a:t>Poles and Netting – Rainbow Gully	$34,500</a:t>
            </a:r>
          </a:p>
          <a:p>
            <a:endParaRPr lang="en-CA" dirty="0">
              <a:solidFill>
                <a:srgbClr val="642E4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765" y="1314987"/>
            <a:ext cx="5890162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Recreation Capital Purchases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99827" y="1554081"/>
            <a:ext cx="5890162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Planning</a:t>
            </a: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400801" y="2032269"/>
            <a:ext cx="5869860" cy="402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rgbClr val="642E48"/>
                </a:solidFill>
              </a:rPr>
              <a:t>Hydrology Update and Aerial		$37,500		</a:t>
            </a:r>
            <a:r>
              <a:rPr lang="en-CA" sz="4000" dirty="0" smtClean="0">
                <a:solidFill>
                  <a:srgbClr val="642E48"/>
                </a:solidFill>
              </a:rPr>
              <a:t>		</a:t>
            </a: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 smtClean="0">
              <a:solidFill>
                <a:srgbClr val="642E48"/>
              </a:solidFill>
            </a:endParaRPr>
          </a:p>
          <a:p>
            <a:endParaRPr lang="en-CA" dirty="0">
              <a:solidFill>
                <a:srgbClr val="642E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800" y="1947554"/>
            <a:ext cx="6067509" cy="35290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Westpoint Road – Asphalt		$36,380 Newbury Street Completion	$183,847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dirty="0" err="1" smtClean="0">
                <a:solidFill>
                  <a:srgbClr val="642E48"/>
                </a:solidFill>
                <a:latin typeface="Book Antiqua" panose="02040602050305030304" pitchFamily="18" charset="0"/>
              </a:rPr>
              <a:t>Tolt</a:t>
            </a:r>
            <a:r>
              <a:rPr lang="en-CA" dirty="0">
                <a:solidFill>
                  <a:srgbClr val="642E48"/>
                </a:solidFill>
                <a:latin typeface="Book Antiqua" panose="02040602050305030304" pitchFamily="18" charset="0"/>
              </a:rPr>
              <a:t> </a:t>
            </a:r>
            <a:r>
              <a:rPr lang="en-CA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Road Upgrades			$906,653 Drover Heights W&amp;S		$480,544 Old Cart and Mitchell Access</a:t>
            </a:r>
            <a:r>
              <a:rPr lang="en-CA" dirty="0" smtClean="0">
                <a:solidFill>
                  <a:srgbClr val="642E48"/>
                </a:solidFill>
              </a:rPr>
              <a:t>	</a:t>
            </a:r>
            <a:r>
              <a:rPr lang="en-CA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$200,000 Broad Cove Ridge Completion	$91,747 </a:t>
            </a:r>
            <a:r>
              <a:rPr lang="en-CA" dirty="0" smtClean="0">
                <a:solidFill>
                  <a:srgbClr val="642E48"/>
                </a:solidFill>
              </a:rPr>
              <a:t>	</a:t>
            </a:r>
          </a:p>
          <a:p>
            <a:endParaRPr lang="en-CA" dirty="0">
              <a:solidFill>
                <a:srgbClr val="642E4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765" y="1314987"/>
            <a:ext cx="5890162" cy="632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800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Public Works Capital Projects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93938" y="1786062"/>
            <a:ext cx="5890162" cy="63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200" b="1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Other Capital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b="1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197600" y="2418523"/>
            <a:ext cx="5994400" cy="59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642E48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312309" y="4114588"/>
            <a:ext cx="5994400" cy="112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642E48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480107" y="2418523"/>
            <a:ext cx="6067509" cy="352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Town Signs			$200,000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Beachy Cove Lookout	$100,000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Museum			$30,000</a:t>
            </a:r>
            <a:r>
              <a:rPr lang="en-CA" dirty="0" smtClean="0">
                <a:solidFill>
                  <a:srgbClr val="642E48"/>
                </a:solidFill>
              </a:rPr>
              <a:t>	</a:t>
            </a:r>
          </a:p>
          <a:p>
            <a:endParaRPr lang="en-CA" dirty="0">
              <a:solidFill>
                <a:srgbClr val="642E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72" y="1448791"/>
            <a:ext cx="5167963" cy="39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9330" y="208870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		</a:t>
            </a:r>
            <a:endParaRPr lang="en-CA" sz="2200" dirty="0">
              <a:latin typeface="Book Antiqua" panose="02040602050305030304" pitchFamily="18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63794" y="2637573"/>
            <a:ext cx="10884309" cy="295514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REDUCE tax burden on residents</a:t>
            </a:r>
          </a:p>
          <a:p>
            <a:r>
              <a:rPr lang="en-US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SMART budgeting and community planning</a:t>
            </a:r>
          </a:p>
          <a:p>
            <a:r>
              <a:rPr lang="en-US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ELIMINATE mandatory residential water metering</a:t>
            </a:r>
          </a:p>
          <a:p>
            <a:r>
              <a:rPr lang="en-US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SUPPORT local business and tourism</a:t>
            </a:r>
          </a:p>
          <a:p>
            <a:r>
              <a:rPr lang="en-US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ENGAGE with residents and advisory groups</a:t>
            </a:r>
          </a:p>
          <a:p>
            <a:r>
              <a:rPr lang="en-US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INCREASE the investment in pedestrian safety</a:t>
            </a:r>
            <a:endParaRPr lang="en-CA" sz="2200" dirty="0">
              <a:solidFill>
                <a:srgbClr val="642E48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3765" y="1314987"/>
            <a:ext cx="5890162" cy="478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>
                <a:solidFill>
                  <a:srgbClr val="642E48"/>
                </a:solidFill>
                <a:latin typeface="Book Antiqua" panose="02040602050305030304" pitchFamily="18" charset="0"/>
              </a:rPr>
              <a:t>WHAT WE HEARD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642E48"/>
                </a:solidFill>
                <a:latin typeface="Book Antiqua" panose="02040602050305030304" pitchFamily="18" charset="0"/>
              </a:rPr>
              <a:t>Public Input Considerations</a:t>
            </a:r>
          </a:p>
        </p:txBody>
      </p:sp>
      <p:pic>
        <p:nvPicPr>
          <p:cNvPr id="5" name="Picture 4" descr="https://pbs.twimg.com/media/DPRf13vWsAAOEt1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16" y="1619985"/>
            <a:ext cx="5023414" cy="37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9330" y="208870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		</a:t>
            </a:r>
            <a:endParaRPr lang="en-CA" sz="2200" dirty="0">
              <a:latin typeface="Book Antiqua" panose="02040602050305030304" pitchFamily="18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512984" y="2402470"/>
            <a:ext cx="5634098" cy="745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CA" sz="11200" dirty="0" smtClean="0">
                <a:solidFill>
                  <a:srgbClr val="642E48"/>
                </a:solidFill>
              </a:rPr>
              <a:t>Reductions in: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 smtClean="0">
                <a:solidFill>
                  <a:srgbClr val="642E48"/>
                </a:solidFill>
              </a:rPr>
              <a:t>Property tax mil rate to 6.5 mils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 smtClean="0">
                <a:solidFill>
                  <a:srgbClr val="642E48"/>
                </a:solidFill>
              </a:rPr>
              <a:t>Residential Water and Sewer Fees</a:t>
            </a:r>
          </a:p>
          <a:p>
            <a:pPr>
              <a:lnSpc>
                <a:spcPct val="170000"/>
              </a:lnSpc>
            </a:pPr>
            <a:endParaRPr lang="en-CA" sz="8800" dirty="0" smtClean="0">
              <a:solidFill>
                <a:srgbClr val="642E48"/>
              </a:solidFill>
            </a:endParaRPr>
          </a:p>
          <a:p>
            <a:endParaRPr lang="en-CA" dirty="0" smtClean="0">
              <a:solidFill>
                <a:srgbClr val="642E48"/>
              </a:solidFill>
            </a:endParaRPr>
          </a:p>
          <a:p>
            <a:r>
              <a:rPr lang="en-CA" dirty="0" smtClean="0">
                <a:solidFill>
                  <a:srgbClr val="642E48"/>
                </a:solidFill>
              </a:rPr>
              <a:t> </a:t>
            </a:r>
            <a:endParaRPr lang="en-CA" dirty="0">
              <a:solidFill>
                <a:srgbClr val="642E48"/>
              </a:solidFill>
            </a:endParaRPr>
          </a:p>
        </p:txBody>
      </p:sp>
      <p:pic>
        <p:nvPicPr>
          <p:cNvPr id="12" name="Picture 2" descr="http://i.cbc.ca/1.3268461.1444747786!/fileImage/httpImage/image.jpg_gen/derivatives/16x9_620/property-assessment-notice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5" y="1880579"/>
            <a:ext cx="4953070" cy="27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512984" y="1833147"/>
            <a:ext cx="6022935" cy="773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642E48"/>
                </a:solidFill>
                <a:latin typeface="Book Antiqua" panose="02040602050305030304" pitchFamily="18" charset="0"/>
              </a:rPr>
              <a:t>REDUCE tax burden on residents</a:t>
            </a:r>
          </a:p>
        </p:txBody>
      </p:sp>
    </p:spTree>
    <p:extLst>
      <p:ext uri="{BB962C8B-B14F-4D97-AF65-F5344CB8AC3E}">
        <p14:creationId xmlns:p14="http://schemas.microsoft.com/office/powerpoint/2010/main" val="37814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9330" y="208870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		</a:t>
            </a:r>
            <a:endParaRPr lang="en-CA" sz="2200" dirty="0">
              <a:latin typeface="Book Antiqua" panose="02040602050305030304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46171" y="2304142"/>
            <a:ext cx="8359650" cy="745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 smtClean="0">
                <a:solidFill>
                  <a:srgbClr val="642E48"/>
                </a:solidFill>
              </a:rPr>
              <a:t>Strategic Plan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 smtClean="0">
                <a:solidFill>
                  <a:srgbClr val="642E48"/>
                </a:solidFill>
              </a:rPr>
              <a:t>Asset Management Plan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 smtClean="0">
                <a:solidFill>
                  <a:srgbClr val="642E48"/>
                </a:solidFill>
              </a:rPr>
              <a:t>Reserve Funds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 smtClean="0">
                <a:solidFill>
                  <a:srgbClr val="642E48"/>
                </a:solidFill>
              </a:rPr>
              <a:t>Long-term financial strategy</a:t>
            </a:r>
          </a:p>
          <a:p>
            <a:pPr>
              <a:lnSpc>
                <a:spcPct val="170000"/>
              </a:lnSpc>
            </a:pPr>
            <a:endParaRPr lang="en-CA" sz="8800" dirty="0" smtClean="0">
              <a:solidFill>
                <a:srgbClr val="642E48"/>
              </a:solidFill>
            </a:endParaRPr>
          </a:p>
          <a:p>
            <a:pPr>
              <a:lnSpc>
                <a:spcPct val="170000"/>
              </a:lnSpc>
            </a:pPr>
            <a:endParaRPr lang="en-CA" sz="8800" dirty="0" smtClean="0">
              <a:solidFill>
                <a:srgbClr val="642E48"/>
              </a:solidFill>
            </a:endParaRPr>
          </a:p>
          <a:p>
            <a:endParaRPr lang="en-CA" dirty="0" smtClean="0">
              <a:solidFill>
                <a:srgbClr val="642E48"/>
              </a:solidFill>
            </a:endParaRPr>
          </a:p>
          <a:p>
            <a:r>
              <a:rPr lang="en-CA" dirty="0" smtClean="0">
                <a:solidFill>
                  <a:srgbClr val="642E48"/>
                </a:solidFill>
              </a:rPr>
              <a:t> </a:t>
            </a:r>
            <a:endParaRPr lang="en-CA" dirty="0">
              <a:solidFill>
                <a:srgbClr val="642E48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15339" r="52489" b="11111"/>
          <a:stretch/>
        </p:blipFill>
        <p:spPr bwMode="auto">
          <a:xfrm>
            <a:off x="6915684" y="1693498"/>
            <a:ext cx="4978400" cy="372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1503" y="1543349"/>
            <a:ext cx="6022935" cy="773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642E48"/>
                </a:solidFill>
                <a:latin typeface="Book Antiqua" panose="02040602050305030304" pitchFamily="18" charset="0"/>
              </a:rPr>
              <a:t>SMART budgeting and community planning</a:t>
            </a:r>
          </a:p>
        </p:txBody>
      </p:sp>
    </p:spTree>
    <p:extLst>
      <p:ext uri="{BB962C8B-B14F-4D97-AF65-F5344CB8AC3E}">
        <p14:creationId xmlns:p14="http://schemas.microsoft.com/office/powerpoint/2010/main" val="24685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93768" y="1314987"/>
            <a:ext cx="6022935" cy="773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642E48"/>
                </a:solidFill>
                <a:latin typeface="Book Antiqua" panose="02040602050305030304" pitchFamily="18" charset="0"/>
              </a:rPr>
              <a:t>ELIMINATE mandatory residential water metering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9330" y="208870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		</a:t>
            </a:r>
            <a:endParaRPr lang="en-CA" sz="2200" dirty="0">
              <a:latin typeface="Book Antiqua" panose="02040602050305030304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8250" y="2306674"/>
            <a:ext cx="6715515" cy="745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642E48"/>
                </a:solidFill>
              </a:rPr>
              <a:t>Mandatory Residential </a:t>
            </a:r>
            <a:r>
              <a:rPr lang="en-CA" dirty="0">
                <a:solidFill>
                  <a:srgbClr val="642E48"/>
                </a:solidFill>
              </a:rPr>
              <a:t>M</a:t>
            </a:r>
            <a:r>
              <a:rPr lang="en-CA" dirty="0" smtClean="0">
                <a:solidFill>
                  <a:srgbClr val="642E48"/>
                </a:solidFill>
              </a:rPr>
              <a:t>etering </a:t>
            </a:r>
            <a:r>
              <a:rPr lang="en-CA" dirty="0">
                <a:solidFill>
                  <a:srgbClr val="642E48"/>
                </a:solidFill>
              </a:rPr>
              <a:t>C</a:t>
            </a:r>
            <a:r>
              <a:rPr lang="en-CA" dirty="0" smtClean="0">
                <a:solidFill>
                  <a:srgbClr val="642E48"/>
                </a:solidFill>
              </a:rPr>
              <a:t>anceled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642E48"/>
                </a:solidFill>
              </a:rPr>
              <a:t>Investments in Zone Meters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642E48"/>
                </a:solidFill>
              </a:rPr>
              <a:t>Water Loss Program and Leak </a:t>
            </a:r>
            <a:r>
              <a:rPr lang="en-CA" dirty="0">
                <a:solidFill>
                  <a:srgbClr val="642E48"/>
                </a:solidFill>
              </a:rPr>
              <a:t>D</a:t>
            </a:r>
            <a:r>
              <a:rPr lang="en-CA" dirty="0" smtClean="0">
                <a:solidFill>
                  <a:srgbClr val="642E48"/>
                </a:solidFill>
              </a:rPr>
              <a:t>etection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642E48"/>
                </a:solidFill>
              </a:rPr>
              <a:t>Potential </a:t>
            </a:r>
            <a:r>
              <a:rPr lang="en-CA" dirty="0" smtClean="0">
                <a:solidFill>
                  <a:srgbClr val="642E48"/>
                </a:solidFill>
              </a:rPr>
              <a:t>Volunteer Water </a:t>
            </a:r>
            <a:r>
              <a:rPr lang="en-CA" dirty="0" smtClean="0">
                <a:solidFill>
                  <a:srgbClr val="642E48"/>
                </a:solidFill>
              </a:rPr>
              <a:t>Metering Pilot Project </a:t>
            </a:r>
          </a:p>
          <a:p>
            <a:endParaRPr lang="en-CA" sz="600" dirty="0" smtClean="0">
              <a:solidFill>
                <a:srgbClr val="642E48"/>
              </a:solidFill>
            </a:endParaRPr>
          </a:p>
          <a:p>
            <a:r>
              <a:rPr lang="en-CA" sz="600" dirty="0" smtClean="0">
                <a:solidFill>
                  <a:srgbClr val="642E48"/>
                </a:solidFill>
              </a:rPr>
              <a:t> </a:t>
            </a:r>
            <a:endParaRPr lang="en-CA" sz="600" dirty="0">
              <a:solidFill>
                <a:srgbClr val="642E4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8010" r="-61371"/>
          <a:stretch/>
        </p:blipFill>
        <p:spPr>
          <a:xfrm>
            <a:off x="6793684" y="1701843"/>
            <a:ext cx="12192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93768" y="1314987"/>
            <a:ext cx="8855032" cy="773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642E48"/>
                </a:solidFill>
                <a:latin typeface="Book Antiqua" panose="02040602050305030304" pitchFamily="18" charset="0"/>
              </a:rPr>
              <a:t>SUPPORT local business and tourism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9330" y="208870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		</a:t>
            </a:r>
            <a:endParaRPr lang="en-CA" sz="2200" dirty="0">
              <a:latin typeface="Book Antiqua" panose="02040602050305030304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35243" y="1716029"/>
            <a:ext cx="7576197" cy="745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 smtClean="0">
                <a:solidFill>
                  <a:srgbClr val="642E48"/>
                </a:solidFill>
              </a:rPr>
              <a:t>Reduction in General Business mil rate to 8.1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 smtClean="0">
                <a:solidFill>
                  <a:srgbClr val="642E48"/>
                </a:solidFill>
              </a:rPr>
              <a:t>Reduction in Water and Sewer Fees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>
                <a:solidFill>
                  <a:srgbClr val="642E48"/>
                </a:solidFill>
              </a:rPr>
              <a:t>Strategic Joint Projects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 smtClean="0">
                <a:solidFill>
                  <a:srgbClr val="642E48"/>
                </a:solidFill>
              </a:rPr>
              <a:t>Financial Support to Chamber of </a:t>
            </a:r>
          </a:p>
          <a:p>
            <a:pPr>
              <a:lnSpc>
                <a:spcPct val="170000"/>
              </a:lnSpc>
            </a:pPr>
            <a:r>
              <a:rPr lang="en-CA" sz="11200" dirty="0" smtClean="0">
                <a:solidFill>
                  <a:srgbClr val="642E48"/>
                </a:solidFill>
              </a:rPr>
              <a:t>	Commerce</a:t>
            </a:r>
          </a:p>
          <a:p>
            <a:pPr>
              <a:lnSpc>
                <a:spcPct val="170000"/>
              </a:lnSpc>
            </a:pPr>
            <a:endParaRPr lang="en-CA" sz="8800" dirty="0" smtClean="0">
              <a:solidFill>
                <a:srgbClr val="642E48"/>
              </a:solidFill>
            </a:endParaRPr>
          </a:p>
          <a:p>
            <a:endParaRPr lang="en-CA" dirty="0" smtClean="0">
              <a:solidFill>
                <a:srgbClr val="642E48"/>
              </a:solidFill>
            </a:endParaRPr>
          </a:p>
          <a:p>
            <a:r>
              <a:rPr lang="en-CA" dirty="0" smtClean="0">
                <a:solidFill>
                  <a:srgbClr val="642E48"/>
                </a:solidFill>
              </a:rPr>
              <a:t> </a:t>
            </a:r>
            <a:endParaRPr lang="en-CA" dirty="0">
              <a:solidFill>
                <a:srgbClr val="642E48"/>
              </a:solidFill>
            </a:endParaRPr>
          </a:p>
        </p:txBody>
      </p:sp>
      <p:pic>
        <p:nvPicPr>
          <p:cNvPr id="1026" name="Picture 2" descr="https://pbs.twimg.com/media/DMdduJcUIAg8p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82" y="2519588"/>
            <a:ext cx="6254496" cy="243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9330" y="208870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		</a:t>
            </a:r>
            <a:endParaRPr lang="en-CA" sz="2200" dirty="0">
              <a:latin typeface="Book Antiqua" panose="0204060205030503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69068" y="2057486"/>
            <a:ext cx="6022935" cy="773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642E48"/>
                </a:solidFill>
                <a:latin typeface="Book Antiqua" panose="02040602050305030304" pitchFamily="18" charset="0"/>
              </a:rPr>
              <a:t>INCREASED </a:t>
            </a:r>
            <a:r>
              <a:rPr lang="en-CA" dirty="0" smtClean="0">
                <a:solidFill>
                  <a:srgbClr val="642E48"/>
                </a:solidFill>
                <a:latin typeface="Book Antiqua" panose="02040602050305030304" pitchFamily="18" charset="0"/>
              </a:rPr>
              <a:t>investment in pedestrian </a:t>
            </a:r>
            <a:r>
              <a:rPr lang="en-CA" dirty="0">
                <a:solidFill>
                  <a:srgbClr val="642E48"/>
                </a:solidFill>
                <a:latin typeface="Book Antiqua" panose="02040602050305030304" pitchFamily="18" charset="0"/>
              </a:rPr>
              <a:t>safety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2532" y="2716231"/>
            <a:ext cx="6096000" cy="22898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rgbClr val="642E48"/>
                </a:solidFill>
              </a:rPr>
              <a:t>Better Pedestrian Safety Planning</a:t>
            </a:r>
            <a:endParaRPr lang="en-CA" sz="2800" dirty="0">
              <a:solidFill>
                <a:srgbClr val="642E48"/>
              </a:solidFill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642E48"/>
                </a:solidFill>
              </a:rPr>
              <a:t>Funding for </a:t>
            </a:r>
            <a:r>
              <a:rPr lang="en-CA" sz="2800" dirty="0" err="1">
                <a:solidFill>
                  <a:srgbClr val="642E48"/>
                </a:solidFill>
              </a:rPr>
              <a:t>SafePCSP</a:t>
            </a:r>
            <a:endParaRPr lang="en-CA" sz="2800" dirty="0">
              <a:solidFill>
                <a:srgbClr val="642E48"/>
              </a:solidFill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642E48"/>
                </a:solidFill>
              </a:rPr>
              <a:t>Traffic Calming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1" y="1750296"/>
            <a:ext cx="50228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9330" y="208870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200" dirty="0">
                <a:solidFill>
                  <a:srgbClr val="642E48"/>
                </a:solidFill>
                <a:latin typeface="Book Antiqua" panose="02040602050305030304" pitchFamily="18" charset="0"/>
              </a:rPr>
              <a:t>		</a:t>
            </a:r>
            <a:endParaRPr lang="en-CA" sz="2200" dirty="0">
              <a:latin typeface="Book Antiqua" panose="0204060205030503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4909" y="1597998"/>
            <a:ext cx="7727092" cy="773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642E48"/>
                </a:solidFill>
                <a:latin typeface="Book Antiqua" panose="02040602050305030304" pitchFamily="18" charset="0"/>
              </a:rPr>
              <a:t>ENGAGE with residents and advisory groups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127157" y="2146916"/>
            <a:ext cx="7938173" cy="745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1200" dirty="0" smtClean="0">
                <a:solidFill>
                  <a:srgbClr val="642E48"/>
                </a:solidFill>
              </a:rPr>
              <a:t>Commitment to work with all stakeholders in the community on projects, initiatives and budgeting</a:t>
            </a:r>
          </a:p>
          <a:p>
            <a:endParaRPr lang="en-CA" dirty="0" smtClean="0">
              <a:solidFill>
                <a:srgbClr val="642E48"/>
              </a:solidFill>
            </a:endParaRPr>
          </a:p>
          <a:p>
            <a:r>
              <a:rPr lang="en-CA" dirty="0" smtClean="0">
                <a:solidFill>
                  <a:srgbClr val="642E48"/>
                </a:solidFill>
              </a:rPr>
              <a:t> </a:t>
            </a:r>
            <a:endParaRPr lang="en-CA" dirty="0">
              <a:solidFill>
                <a:srgbClr val="642E4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46" y="3533675"/>
            <a:ext cx="762374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36792</TotalTime>
  <Words>613</Words>
  <Application>Microsoft Office PowerPoint</Application>
  <PresentationFormat>Widescreen</PresentationFormat>
  <Paragraphs>275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$1,212,635 will then be total value of the reserve fund which started in 2015</vt:lpstr>
      <vt:lpstr>2018 Capital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Simmons</dc:creator>
  <cp:lastModifiedBy>Jeff Lawlor</cp:lastModifiedBy>
  <cp:revision>265</cp:revision>
  <cp:lastPrinted>2018-01-21T17:35:49Z</cp:lastPrinted>
  <dcterms:created xsi:type="dcterms:W3CDTF">2013-11-19T13:52:20Z</dcterms:created>
  <dcterms:modified xsi:type="dcterms:W3CDTF">2018-01-21T19:26:05Z</dcterms:modified>
</cp:coreProperties>
</file>