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70" r:id="rId9"/>
    <p:sldId id="271" r:id="rId10"/>
    <p:sldId id="273" r:id="rId11"/>
    <p:sldId id="274" r:id="rId12"/>
    <p:sldId id="269" r:id="rId13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EBFF"/>
    <a:srgbClr val="808F00"/>
    <a:srgbClr val="4C284A"/>
    <a:srgbClr val="60325E"/>
    <a:srgbClr val="4F31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76" autoAdjust="0"/>
  </p:normalViewPr>
  <p:slideViewPr>
    <p:cSldViewPr>
      <p:cViewPr varScale="1">
        <p:scale>
          <a:sx n="110" d="100"/>
          <a:sy n="110" d="100"/>
        </p:scale>
        <p:origin x="9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82" y="-90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654CEB95-110F-4A2C-9A95-2B27BA76A182}" type="datetimeFigureOut">
              <a:rPr lang="en-CA" smtClean="0"/>
              <a:t>07/09/2016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B351B74-3D2D-40C7-A2B9-AF84678FE9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3079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2759464-2B3C-4442-8797-EDD43F8A1323}" type="datetimeFigureOut">
              <a:rPr lang="en-CA" smtClean="0"/>
              <a:t>07/09/2016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9EB4D094-A7CA-4906-B8D3-3764629C21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2516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4D094-A7CA-4906-B8D3-3764629C2153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87654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4D094-A7CA-4906-B8D3-3764629C2153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66436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4D094-A7CA-4906-B8D3-3764629C2153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21026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4D094-A7CA-4906-B8D3-3764629C2153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2476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4D094-A7CA-4906-B8D3-3764629C2153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9176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4D094-A7CA-4906-B8D3-3764629C2153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3591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4D094-A7CA-4906-B8D3-3764629C2153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5203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4D094-A7CA-4906-B8D3-3764629C2153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6969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4D094-A7CA-4906-B8D3-3764629C2153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88024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4D094-A7CA-4906-B8D3-3764629C2153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96386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4D094-A7CA-4906-B8D3-3764629C2153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7376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4D094-A7CA-4906-B8D3-3764629C2153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9115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20688"/>
            <a:ext cx="9144000" cy="1728192"/>
          </a:xfrm>
          <a:prstGeom prst="rect">
            <a:avLst/>
          </a:prstGeom>
          <a:solidFill>
            <a:srgbClr val="4C284A">
              <a:alpha val="78824"/>
            </a:srgb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439" y="836712"/>
            <a:ext cx="2015377" cy="1212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16"/>
          <p:cNvPicPr preferRelativeResize="0"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828844"/>
            <a:ext cx="2626134" cy="1304012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1763688" y="6093296"/>
            <a:ext cx="7200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dirty="0" smtClean="0">
                <a:latin typeface="Baskerville Old Face" panose="02020602080505020303" pitchFamily="18" charset="0"/>
              </a:rPr>
              <a:t>Presented by: Deputy Mayor</a:t>
            </a:r>
            <a:r>
              <a:rPr lang="en-US" sz="2800" baseline="0" dirty="0" smtClean="0">
                <a:latin typeface="Baskerville Old Face" panose="02020602080505020303" pitchFamily="18" charset="0"/>
              </a:rPr>
              <a:t> Gavin Will</a:t>
            </a:r>
            <a:endParaRPr lang="en-CA" sz="2800" dirty="0">
              <a:latin typeface="Baskerville Old Face" panose="02020602080505020303" pitchFamily="18" charset="0"/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2672229" y="3215660"/>
            <a:ext cx="37557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i="1" dirty="0" smtClean="0">
                <a:latin typeface="Baskerville Old Face" panose="02020602080505020303" pitchFamily="18" charset="0"/>
              </a:rPr>
              <a:t>The Proposed</a:t>
            </a:r>
            <a:r>
              <a:rPr lang="en-US" sz="3600" i="1" baseline="0" dirty="0" smtClean="0">
                <a:latin typeface="Baskerville Old Face" panose="02020602080505020303" pitchFamily="18" charset="0"/>
              </a:rPr>
              <a:t> Plan</a:t>
            </a:r>
            <a:endParaRPr lang="en-CA" sz="3600" i="1" dirty="0">
              <a:latin typeface="Baskerville Old Face" panose="02020602080505020303" pitchFamily="18" charset="0"/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1650472" y="2713669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Baskerville Old Face" panose="02020602080505020303" pitchFamily="18" charset="0"/>
              </a:rPr>
              <a:t>Water Metering Public Meeting</a:t>
            </a:r>
            <a:endParaRPr lang="en-CA" sz="36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802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265213"/>
            <a:ext cx="7200800" cy="100354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Funding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556792"/>
            <a:ext cx="7200800" cy="462031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3568" y="6381328"/>
            <a:ext cx="2895600" cy="365125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4208" y="6376243"/>
            <a:ext cx="2133600" cy="365125"/>
          </a:xfrm>
        </p:spPr>
        <p:txBody>
          <a:bodyPr/>
          <a:lstStyle/>
          <a:p>
            <a:fld id="{9E7874BC-3C82-4E3B-A364-50198C40CE59}" type="slidenum">
              <a:rPr lang="en-CA" smtClean="0"/>
              <a:t>‹#›</a:t>
            </a:fld>
            <a:endParaRPr lang="en-CA"/>
          </a:p>
        </p:txBody>
      </p:sp>
      <p:sp>
        <p:nvSpPr>
          <p:cNvPr id="17" name="Rectangle 16"/>
          <p:cNvSpPr/>
          <p:nvPr userDrawn="1"/>
        </p:nvSpPr>
        <p:spPr>
          <a:xfrm>
            <a:off x="107504" y="0"/>
            <a:ext cx="1368152" cy="6858000"/>
          </a:xfrm>
          <a:prstGeom prst="rect">
            <a:avLst/>
          </a:prstGeom>
          <a:solidFill>
            <a:srgbClr val="4C284A">
              <a:alpha val="78824"/>
            </a:srgb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51" y="5768316"/>
            <a:ext cx="1258745" cy="757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18"/>
          <p:cNvPicPr preferRelativeResize="0"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31" y="260648"/>
            <a:ext cx="1279897" cy="635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725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F6226-7077-483B-B988-374FC6B6D68C}" type="datetimeFigureOut">
              <a:rPr lang="en-CA" smtClean="0"/>
              <a:t>07/09/2016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74BC-3C82-4E3B-A364-50198C40CE5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5633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F6226-7077-483B-B988-374FC6B6D68C}" type="datetimeFigureOut">
              <a:rPr lang="en-CA" smtClean="0"/>
              <a:t>07/09/2016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74BC-3C82-4E3B-A364-50198C40CE5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8509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F6226-7077-483B-B988-374FC6B6D68C}" type="datetimeFigureOut">
              <a:rPr lang="en-CA" smtClean="0"/>
              <a:t>07/09/2016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74BC-3C82-4E3B-A364-50198C40CE5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689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F6226-7077-483B-B988-374FC6B6D68C}" type="datetimeFigureOut">
              <a:rPr lang="en-CA" smtClean="0"/>
              <a:t>07/09/2016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74BC-3C82-4E3B-A364-50198C40CE5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8647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F6226-7077-483B-B988-374FC6B6D68C}" type="datetimeFigureOut">
              <a:rPr lang="en-CA" smtClean="0"/>
              <a:t>07/09/2016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74BC-3C82-4E3B-A364-50198C40CE5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8356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F6226-7077-483B-B988-374FC6B6D68C}" type="datetimeFigureOut">
              <a:rPr lang="en-CA" smtClean="0"/>
              <a:t>07/09/2016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74BC-3C82-4E3B-A364-50198C40CE5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3709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F6226-7077-483B-B988-374FC6B6D68C}" type="datetimeFigureOut">
              <a:rPr lang="en-CA" smtClean="0"/>
              <a:t>07/09/2016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74BC-3C82-4E3B-A364-50198C40CE5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880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F6226-7077-483B-B988-374FC6B6D68C}" type="datetimeFigureOut">
              <a:rPr lang="en-CA" smtClean="0"/>
              <a:t>07/09/2016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74BC-3C82-4E3B-A364-50198C40CE5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711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F6226-7077-483B-B988-374FC6B6D68C}" type="datetimeFigureOut">
              <a:rPr lang="en-CA" smtClean="0"/>
              <a:t>07/09/2016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74BC-3C82-4E3B-A364-50198C40CE5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8965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3568" y="6381328"/>
            <a:ext cx="2895600" cy="365125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4208" y="6376243"/>
            <a:ext cx="2133600" cy="365125"/>
          </a:xfrm>
        </p:spPr>
        <p:txBody>
          <a:bodyPr/>
          <a:lstStyle/>
          <a:p>
            <a:fld id="{9E7874BC-3C82-4E3B-A364-50198C40CE59}" type="slidenum">
              <a:rPr lang="en-CA" smtClean="0"/>
              <a:t>‹#›</a:t>
            </a:fld>
            <a:endParaRPr lang="en-CA"/>
          </a:p>
        </p:txBody>
      </p:sp>
      <p:sp>
        <p:nvSpPr>
          <p:cNvPr id="17" name="Rectangle 16"/>
          <p:cNvSpPr/>
          <p:nvPr userDrawn="1"/>
        </p:nvSpPr>
        <p:spPr>
          <a:xfrm>
            <a:off x="107504" y="0"/>
            <a:ext cx="1656184" cy="6858000"/>
          </a:xfrm>
          <a:prstGeom prst="rect">
            <a:avLst/>
          </a:prstGeom>
          <a:solidFill>
            <a:srgbClr val="4C284A">
              <a:alpha val="78824"/>
            </a:srgb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911" y="5768316"/>
            <a:ext cx="1258745" cy="757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18"/>
          <p:cNvPicPr preferRelativeResize="0"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67" y="260648"/>
            <a:ext cx="1279897" cy="635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313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3568" y="6381328"/>
            <a:ext cx="2895600" cy="365125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4208" y="6376243"/>
            <a:ext cx="2133600" cy="365125"/>
          </a:xfrm>
        </p:spPr>
        <p:txBody>
          <a:bodyPr/>
          <a:lstStyle/>
          <a:p>
            <a:fld id="{9E7874BC-3C82-4E3B-A364-50198C40CE59}" type="slidenum">
              <a:rPr lang="en-CA" smtClean="0"/>
              <a:t>‹#›</a:t>
            </a:fld>
            <a:endParaRPr lang="en-CA"/>
          </a:p>
        </p:txBody>
      </p:sp>
      <p:sp>
        <p:nvSpPr>
          <p:cNvPr id="17" name="Rectangle 16"/>
          <p:cNvSpPr/>
          <p:nvPr userDrawn="1"/>
        </p:nvSpPr>
        <p:spPr>
          <a:xfrm>
            <a:off x="107504" y="0"/>
            <a:ext cx="1656184" cy="6858000"/>
          </a:xfrm>
          <a:prstGeom prst="rect">
            <a:avLst/>
          </a:prstGeom>
          <a:solidFill>
            <a:srgbClr val="4C284A">
              <a:alpha val="78824"/>
            </a:srgb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911" y="5768316"/>
            <a:ext cx="1258745" cy="757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18"/>
          <p:cNvPicPr preferRelativeResize="0"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31" y="260648"/>
            <a:ext cx="1279897" cy="635535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>
          <a:xfrm>
            <a:off x="1907704" y="116632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Baskerville Old Face" panose="02020602080505020303" pitchFamily="18" charset="0"/>
              </a:rPr>
              <a:t>Rationale</a:t>
            </a:r>
            <a:endParaRPr lang="en-CA" sz="3600" dirty="0">
              <a:latin typeface="Baskerville Old Face" panose="02020602080505020303" pitchFamily="18" charset="0"/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136530" y="1729839"/>
            <a:ext cx="2059205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Tx/>
              <a:buNone/>
            </a:pPr>
            <a:r>
              <a:rPr lang="en-US" sz="2800" b="1" i="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Rationale</a:t>
            </a:r>
          </a:p>
          <a:p>
            <a:pPr marL="0" indent="0">
              <a:buFontTx/>
              <a:buNone/>
            </a:pPr>
            <a:r>
              <a:rPr lang="en-US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Funding</a:t>
            </a:r>
          </a:p>
          <a:p>
            <a:pPr marL="0" indent="0">
              <a:buFontTx/>
              <a:buNone/>
            </a:pPr>
            <a:r>
              <a:rPr lang="en-US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Phased Plan</a:t>
            </a:r>
          </a:p>
          <a:p>
            <a:pPr marL="0" indent="0">
              <a:buFontTx/>
              <a:buNone/>
            </a:pPr>
            <a:r>
              <a:rPr lang="en-US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Leak Control </a:t>
            </a:r>
          </a:p>
          <a:p>
            <a:pPr marL="0" indent="0">
              <a:buFontTx/>
              <a:buNone/>
            </a:pPr>
            <a:r>
              <a:rPr lang="en-US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Program</a:t>
            </a:r>
          </a:p>
          <a:p>
            <a:pPr marL="0" indent="0">
              <a:buFontTx/>
              <a:buNone/>
            </a:pPr>
            <a:r>
              <a:rPr lang="en-US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Billing</a:t>
            </a:r>
          </a:p>
          <a:p>
            <a:pPr marL="0" indent="0">
              <a:buFontTx/>
              <a:buNone/>
            </a:pPr>
            <a:r>
              <a:rPr lang="en-US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Installation</a:t>
            </a:r>
            <a:r>
              <a:rPr lang="en-CA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/</a:t>
            </a:r>
          </a:p>
          <a:p>
            <a:pPr marL="0" indent="0">
              <a:buFontTx/>
              <a:buNone/>
            </a:pPr>
            <a:r>
              <a:rPr lang="en-CA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Remediation</a:t>
            </a:r>
          </a:p>
          <a:p>
            <a:pPr marL="0" indent="0">
              <a:buFontTx/>
              <a:buNone/>
            </a:pPr>
            <a:r>
              <a:rPr lang="en-CA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Next</a:t>
            </a:r>
            <a:r>
              <a:rPr lang="en-CA" sz="1800" baseline="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 Steps</a:t>
            </a:r>
            <a:endParaRPr lang="en-US" sz="1800" dirty="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533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3568" y="6381328"/>
            <a:ext cx="2895600" cy="365125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4208" y="6376243"/>
            <a:ext cx="2133600" cy="365125"/>
          </a:xfrm>
        </p:spPr>
        <p:txBody>
          <a:bodyPr/>
          <a:lstStyle/>
          <a:p>
            <a:fld id="{9E7874BC-3C82-4E3B-A364-50198C40CE59}" type="slidenum">
              <a:rPr lang="en-CA" smtClean="0"/>
              <a:t>‹#›</a:t>
            </a:fld>
            <a:endParaRPr lang="en-CA"/>
          </a:p>
        </p:txBody>
      </p:sp>
      <p:sp>
        <p:nvSpPr>
          <p:cNvPr id="17" name="Rectangle 16"/>
          <p:cNvSpPr/>
          <p:nvPr userDrawn="1"/>
        </p:nvSpPr>
        <p:spPr>
          <a:xfrm>
            <a:off x="107504" y="0"/>
            <a:ext cx="1656184" cy="6858000"/>
          </a:xfrm>
          <a:prstGeom prst="rect">
            <a:avLst/>
          </a:prstGeom>
          <a:solidFill>
            <a:srgbClr val="4C284A">
              <a:alpha val="78824"/>
            </a:srgb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911" y="5768316"/>
            <a:ext cx="1258745" cy="757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18"/>
          <p:cNvPicPr preferRelativeResize="0"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67" y="260648"/>
            <a:ext cx="1279897" cy="635535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>
          <a:xfrm>
            <a:off x="1907704" y="116632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Baskerville Old Face" panose="02020602080505020303" pitchFamily="18" charset="0"/>
              </a:rPr>
              <a:t>Rationale</a:t>
            </a:r>
            <a:endParaRPr lang="en-CA" sz="3600" dirty="0">
              <a:latin typeface="Baskerville Old Face" panose="02020602080505020303" pitchFamily="18" charset="0"/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136530" y="1729839"/>
            <a:ext cx="2059205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Tx/>
              <a:buNone/>
            </a:pPr>
            <a:r>
              <a:rPr lang="en-US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Rationale</a:t>
            </a:r>
          </a:p>
          <a:p>
            <a:pPr marL="0" indent="0"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Funding</a:t>
            </a:r>
          </a:p>
          <a:p>
            <a:pPr marL="0" indent="0">
              <a:buFontTx/>
              <a:buNone/>
            </a:pPr>
            <a:r>
              <a:rPr lang="en-US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Phased Plan</a:t>
            </a:r>
          </a:p>
          <a:p>
            <a:pPr marL="0" indent="0">
              <a:buFontTx/>
              <a:buNone/>
            </a:pPr>
            <a:r>
              <a:rPr lang="en-US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Leak Control </a:t>
            </a:r>
          </a:p>
          <a:p>
            <a:pPr marL="0" indent="0">
              <a:buFontTx/>
              <a:buNone/>
            </a:pPr>
            <a:r>
              <a:rPr lang="en-US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Program</a:t>
            </a:r>
          </a:p>
          <a:p>
            <a:pPr marL="0" indent="0">
              <a:buFontTx/>
              <a:buNone/>
            </a:pPr>
            <a:r>
              <a:rPr lang="en-US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Billing</a:t>
            </a:r>
          </a:p>
          <a:p>
            <a:pPr marL="0" indent="0">
              <a:buFontTx/>
              <a:buNone/>
            </a:pPr>
            <a:r>
              <a:rPr lang="en-US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Installation</a:t>
            </a:r>
            <a:r>
              <a:rPr lang="en-CA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/</a:t>
            </a:r>
          </a:p>
          <a:p>
            <a:pPr marL="0" indent="0">
              <a:buFontTx/>
              <a:buNone/>
            </a:pPr>
            <a:r>
              <a:rPr lang="en-CA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Remediation</a:t>
            </a:r>
          </a:p>
          <a:p>
            <a:pPr marL="0" indent="0">
              <a:buFontTx/>
              <a:buNone/>
            </a:pPr>
            <a:r>
              <a:rPr lang="en-CA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Next</a:t>
            </a:r>
            <a:r>
              <a:rPr lang="en-CA" sz="1800" baseline="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 Steps</a:t>
            </a:r>
            <a:endParaRPr lang="en-US" sz="1800" dirty="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143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3568" y="6381328"/>
            <a:ext cx="2895600" cy="365125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4208" y="6376243"/>
            <a:ext cx="2133600" cy="365125"/>
          </a:xfrm>
        </p:spPr>
        <p:txBody>
          <a:bodyPr/>
          <a:lstStyle/>
          <a:p>
            <a:fld id="{9E7874BC-3C82-4E3B-A364-50198C40CE59}" type="slidenum">
              <a:rPr lang="en-CA" smtClean="0"/>
              <a:t>‹#›</a:t>
            </a:fld>
            <a:endParaRPr lang="en-CA"/>
          </a:p>
        </p:txBody>
      </p:sp>
      <p:sp>
        <p:nvSpPr>
          <p:cNvPr id="17" name="Rectangle 16"/>
          <p:cNvSpPr/>
          <p:nvPr userDrawn="1"/>
        </p:nvSpPr>
        <p:spPr>
          <a:xfrm>
            <a:off x="107504" y="0"/>
            <a:ext cx="1656184" cy="6858000"/>
          </a:xfrm>
          <a:prstGeom prst="rect">
            <a:avLst/>
          </a:prstGeom>
          <a:solidFill>
            <a:srgbClr val="4C284A">
              <a:alpha val="78824"/>
            </a:srgb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911" y="5768316"/>
            <a:ext cx="1258745" cy="757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18"/>
          <p:cNvPicPr preferRelativeResize="0"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67" y="260648"/>
            <a:ext cx="1279897" cy="635535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>
          <a:xfrm>
            <a:off x="1907704" y="116632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Baskerville Old Face" panose="02020602080505020303" pitchFamily="18" charset="0"/>
              </a:rPr>
              <a:t>Rationale</a:t>
            </a:r>
            <a:endParaRPr lang="en-CA" sz="3600" dirty="0">
              <a:latin typeface="Baskerville Old Face" panose="02020602080505020303" pitchFamily="18" charset="0"/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136530" y="1729839"/>
            <a:ext cx="205920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Tx/>
              <a:buNone/>
            </a:pPr>
            <a:r>
              <a:rPr lang="en-US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Rationale</a:t>
            </a:r>
          </a:p>
          <a:p>
            <a:pPr marL="0" indent="0">
              <a:buFontTx/>
              <a:buNone/>
            </a:pPr>
            <a:r>
              <a:rPr lang="en-US" sz="1800" b="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Funding</a:t>
            </a:r>
          </a:p>
          <a:p>
            <a:pPr marL="0" indent="0"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Phased </a:t>
            </a:r>
          </a:p>
          <a:p>
            <a:pPr marL="0" indent="0"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Plan</a:t>
            </a:r>
          </a:p>
          <a:p>
            <a:pPr marL="0" indent="0">
              <a:buFontTx/>
              <a:buNone/>
            </a:pPr>
            <a:r>
              <a:rPr lang="en-US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Leak Control </a:t>
            </a:r>
          </a:p>
          <a:p>
            <a:pPr marL="0" indent="0">
              <a:buFontTx/>
              <a:buNone/>
            </a:pPr>
            <a:r>
              <a:rPr lang="en-US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Program</a:t>
            </a:r>
          </a:p>
          <a:p>
            <a:pPr marL="0" indent="0">
              <a:buFontTx/>
              <a:buNone/>
            </a:pPr>
            <a:r>
              <a:rPr lang="en-US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Billing</a:t>
            </a:r>
          </a:p>
          <a:p>
            <a:pPr marL="0" indent="0">
              <a:buFontTx/>
              <a:buNone/>
            </a:pPr>
            <a:r>
              <a:rPr lang="en-US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Installation</a:t>
            </a:r>
            <a:r>
              <a:rPr lang="en-CA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/</a:t>
            </a:r>
          </a:p>
          <a:p>
            <a:pPr marL="0" indent="0">
              <a:buFontTx/>
              <a:buNone/>
            </a:pPr>
            <a:r>
              <a:rPr lang="en-CA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Remediation</a:t>
            </a:r>
          </a:p>
          <a:p>
            <a:pPr marL="0" indent="0">
              <a:buFontTx/>
              <a:buNone/>
            </a:pPr>
            <a:r>
              <a:rPr lang="en-CA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Next</a:t>
            </a:r>
            <a:r>
              <a:rPr lang="en-CA" sz="1800" baseline="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 Steps</a:t>
            </a:r>
            <a:endParaRPr lang="en-US" sz="1800" dirty="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3568" y="6381328"/>
            <a:ext cx="2895600" cy="365125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4208" y="6376243"/>
            <a:ext cx="2133600" cy="365125"/>
          </a:xfrm>
        </p:spPr>
        <p:txBody>
          <a:bodyPr/>
          <a:lstStyle/>
          <a:p>
            <a:fld id="{9E7874BC-3C82-4E3B-A364-50198C40CE59}" type="slidenum">
              <a:rPr lang="en-CA" smtClean="0"/>
              <a:t>‹#›</a:t>
            </a:fld>
            <a:endParaRPr lang="en-CA"/>
          </a:p>
        </p:txBody>
      </p:sp>
      <p:sp>
        <p:nvSpPr>
          <p:cNvPr id="17" name="Rectangle 16"/>
          <p:cNvSpPr/>
          <p:nvPr userDrawn="1"/>
        </p:nvSpPr>
        <p:spPr>
          <a:xfrm>
            <a:off x="107504" y="0"/>
            <a:ext cx="1656184" cy="6858000"/>
          </a:xfrm>
          <a:prstGeom prst="rect">
            <a:avLst/>
          </a:prstGeom>
          <a:solidFill>
            <a:srgbClr val="4C284A">
              <a:alpha val="78824"/>
            </a:srgb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911" y="5768316"/>
            <a:ext cx="1258745" cy="757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18"/>
          <p:cNvPicPr preferRelativeResize="0"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67" y="260648"/>
            <a:ext cx="1279897" cy="635535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>
          <a:xfrm>
            <a:off x="1907704" y="116632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Baskerville Old Face" panose="02020602080505020303" pitchFamily="18" charset="0"/>
              </a:rPr>
              <a:t>Rationale</a:t>
            </a:r>
            <a:endParaRPr lang="en-CA" sz="3600" dirty="0">
              <a:latin typeface="Baskerville Old Face" panose="02020602080505020303" pitchFamily="18" charset="0"/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136530" y="1729839"/>
            <a:ext cx="2059205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Tx/>
              <a:buNone/>
            </a:pPr>
            <a:r>
              <a:rPr lang="en-US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Rationale</a:t>
            </a:r>
          </a:p>
          <a:p>
            <a:pPr marL="0" indent="0">
              <a:buFontTx/>
              <a:buNone/>
            </a:pPr>
            <a:r>
              <a:rPr lang="en-US" sz="1800" b="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Funding</a:t>
            </a:r>
          </a:p>
          <a:p>
            <a:pPr marL="0" indent="0">
              <a:buFontTx/>
              <a:buNone/>
            </a:pPr>
            <a:r>
              <a:rPr lang="en-US" sz="1800" b="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Phased Plan</a:t>
            </a:r>
          </a:p>
          <a:p>
            <a:pPr marL="0" indent="0">
              <a:buFontTx/>
              <a:buNone/>
            </a:pPr>
            <a:r>
              <a:rPr lang="en-US" sz="2600" b="1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Leak </a:t>
            </a:r>
          </a:p>
          <a:p>
            <a:pPr marL="0" indent="0">
              <a:buFontTx/>
              <a:buNone/>
            </a:pPr>
            <a:r>
              <a:rPr lang="en-US" sz="2600" b="1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Control </a:t>
            </a:r>
          </a:p>
          <a:p>
            <a:pPr marL="0" indent="0">
              <a:buFontTx/>
              <a:buNone/>
            </a:pPr>
            <a:r>
              <a:rPr lang="en-US" sz="2600" b="1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Program</a:t>
            </a:r>
          </a:p>
          <a:p>
            <a:pPr marL="0" indent="0">
              <a:buFontTx/>
              <a:buNone/>
            </a:pPr>
            <a:r>
              <a:rPr lang="en-US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Billing</a:t>
            </a:r>
          </a:p>
          <a:p>
            <a:pPr marL="0" indent="0">
              <a:buFontTx/>
              <a:buNone/>
            </a:pPr>
            <a:r>
              <a:rPr lang="en-US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Installation</a:t>
            </a:r>
            <a:r>
              <a:rPr lang="en-CA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/</a:t>
            </a:r>
          </a:p>
          <a:p>
            <a:pPr marL="0" indent="0">
              <a:buFontTx/>
              <a:buNone/>
            </a:pPr>
            <a:r>
              <a:rPr lang="en-CA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Remediation</a:t>
            </a:r>
          </a:p>
          <a:p>
            <a:pPr marL="0" indent="0">
              <a:buFontTx/>
              <a:buNone/>
            </a:pPr>
            <a:r>
              <a:rPr lang="en-CA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Next</a:t>
            </a:r>
            <a:r>
              <a:rPr lang="en-CA" sz="1800" baseline="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 Steps</a:t>
            </a:r>
            <a:endParaRPr lang="en-US" sz="1800" dirty="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319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3568" y="6381328"/>
            <a:ext cx="2895600" cy="365125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4208" y="6376243"/>
            <a:ext cx="2133600" cy="365125"/>
          </a:xfrm>
        </p:spPr>
        <p:txBody>
          <a:bodyPr/>
          <a:lstStyle/>
          <a:p>
            <a:fld id="{9E7874BC-3C82-4E3B-A364-50198C40CE59}" type="slidenum">
              <a:rPr lang="en-CA" smtClean="0"/>
              <a:t>‹#›</a:t>
            </a:fld>
            <a:endParaRPr lang="en-CA"/>
          </a:p>
        </p:txBody>
      </p:sp>
      <p:sp>
        <p:nvSpPr>
          <p:cNvPr id="17" name="Rectangle 16"/>
          <p:cNvSpPr/>
          <p:nvPr userDrawn="1"/>
        </p:nvSpPr>
        <p:spPr>
          <a:xfrm>
            <a:off x="107504" y="0"/>
            <a:ext cx="1656184" cy="6858000"/>
          </a:xfrm>
          <a:prstGeom prst="rect">
            <a:avLst/>
          </a:prstGeom>
          <a:solidFill>
            <a:srgbClr val="4C284A">
              <a:alpha val="78824"/>
            </a:srgb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911" y="5768316"/>
            <a:ext cx="1258745" cy="757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18"/>
          <p:cNvPicPr preferRelativeResize="0"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67" y="260648"/>
            <a:ext cx="1279897" cy="635535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>
          <a:xfrm>
            <a:off x="1907704" y="116632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Baskerville Old Face" panose="02020602080505020303" pitchFamily="18" charset="0"/>
              </a:rPr>
              <a:t>Rationale</a:t>
            </a:r>
            <a:endParaRPr lang="en-CA" sz="3600" dirty="0">
              <a:latin typeface="Baskerville Old Face" panose="02020602080505020303" pitchFamily="18" charset="0"/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136530" y="1729839"/>
            <a:ext cx="2059205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Tx/>
              <a:buNone/>
            </a:pPr>
            <a:r>
              <a:rPr lang="en-US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Rationale</a:t>
            </a:r>
          </a:p>
          <a:p>
            <a:pPr marL="0" indent="0">
              <a:buFontTx/>
              <a:buNone/>
            </a:pPr>
            <a:r>
              <a:rPr lang="en-US" sz="1800" b="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Funding</a:t>
            </a:r>
          </a:p>
          <a:p>
            <a:pPr marL="0" indent="0">
              <a:buFontTx/>
              <a:buNone/>
            </a:pPr>
            <a:r>
              <a:rPr lang="en-US" sz="1800" b="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Phased Plan</a:t>
            </a:r>
          </a:p>
          <a:p>
            <a:pPr marL="0" indent="0">
              <a:buFontTx/>
              <a:buNone/>
            </a:pPr>
            <a:r>
              <a:rPr lang="en-US" sz="1800" b="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Leak Control </a:t>
            </a:r>
          </a:p>
          <a:p>
            <a:pPr marL="0" indent="0">
              <a:buFontTx/>
              <a:buNone/>
            </a:pPr>
            <a:r>
              <a:rPr lang="en-US" sz="1800" b="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Program</a:t>
            </a:r>
          </a:p>
          <a:p>
            <a:pPr marL="0" indent="0"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Billing</a:t>
            </a:r>
          </a:p>
          <a:p>
            <a:pPr marL="0" indent="0">
              <a:buFontTx/>
              <a:buNone/>
            </a:pPr>
            <a:r>
              <a:rPr lang="en-US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Installation</a:t>
            </a:r>
            <a:r>
              <a:rPr lang="en-CA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/</a:t>
            </a:r>
          </a:p>
          <a:p>
            <a:pPr marL="0" indent="0">
              <a:buFontTx/>
              <a:buNone/>
            </a:pPr>
            <a:r>
              <a:rPr lang="en-CA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Remediation</a:t>
            </a:r>
          </a:p>
          <a:p>
            <a:pPr marL="0" indent="0">
              <a:buFontTx/>
              <a:buNone/>
            </a:pPr>
            <a:r>
              <a:rPr lang="en-CA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Next</a:t>
            </a:r>
            <a:r>
              <a:rPr lang="en-CA" sz="1800" baseline="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 Steps</a:t>
            </a:r>
            <a:endParaRPr lang="en-US" sz="1800" dirty="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929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3568" y="6381328"/>
            <a:ext cx="2895600" cy="365125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4208" y="6376243"/>
            <a:ext cx="2133600" cy="365125"/>
          </a:xfrm>
        </p:spPr>
        <p:txBody>
          <a:bodyPr/>
          <a:lstStyle/>
          <a:p>
            <a:fld id="{9E7874BC-3C82-4E3B-A364-50198C40CE59}" type="slidenum">
              <a:rPr lang="en-CA" smtClean="0"/>
              <a:t>‹#›</a:t>
            </a:fld>
            <a:endParaRPr lang="en-CA"/>
          </a:p>
        </p:txBody>
      </p:sp>
      <p:sp>
        <p:nvSpPr>
          <p:cNvPr id="17" name="Rectangle 16"/>
          <p:cNvSpPr/>
          <p:nvPr userDrawn="1"/>
        </p:nvSpPr>
        <p:spPr>
          <a:xfrm>
            <a:off x="107504" y="0"/>
            <a:ext cx="1656184" cy="6858000"/>
          </a:xfrm>
          <a:prstGeom prst="rect">
            <a:avLst/>
          </a:prstGeom>
          <a:solidFill>
            <a:srgbClr val="4C284A">
              <a:alpha val="78824"/>
            </a:srgb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911" y="5768316"/>
            <a:ext cx="1258745" cy="757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18"/>
          <p:cNvPicPr preferRelativeResize="0"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67" y="260648"/>
            <a:ext cx="1279897" cy="635535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>
          <a:xfrm>
            <a:off x="1907704" y="116632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Baskerville Old Face" panose="02020602080505020303" pitchFamily="18" charset="0"/>
              </a:rPr>
              <a:t>Rationale</a:t>
            </a:r>
            <a:endParaRPr lang="en-CA" sz="3600" dirty="0">
              <a:latin typeface="Baskerville Old Face" panose="02020602080505020303" pitchFamily="18" charset="0"/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136530" y="1729839"/>
            <a:ext cx="2059205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Tx/>
              <a:buNone/>
            </a:pPr>
            <a:r>
              <a:rPr lang="en-US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Rationale</a:t>
            </a:r>
          </a:p>
          <a:p>
            <a:pPr marL="0" indent="0">
              <a:buFontTx/>
              <a:buNone/>
            </a:pPr>
            <a:r>
              <a:rPr lang="en-US" sz="1800" b="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Funding</a:t>
            </a:r>
          </a:p>
          <a:p>
            <a:pPr marL="0" indent="0">
              <a:buFontTx/>
              <a:buNone/>
            </a:pPr>
            <a:r>
              <a:rPr lang="en-US" sz="1800" b="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Phased Plan</a:t>
            </a:r>
          </a:p>
          <a:p>
            <a:pPr marL="0" indent="0">
              <a:buFontTx/>
              <a:buNone/>
            </a:pPr>
            <a:r>
              <a:rPr lang="en-US" sz="1800" b="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Leak Control </a:t>
            </a:r>
          </a:p>
          <a:p>
            <a:pPr marL="0" indent="0">
              <a:buFontTx/>
              <a:buNone/>
            </a:pPr>
            <a:r>
              <a:rPr lang="en-US" sz="1800" b="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Program</a:t>
            </a:r>
          </a:p>
          <a:p>
            <a:pPr marL="0" indent="0">
              <a:buFontTx/>
              <a:buNone/>
            </a:pPr>
            <a:r>
              <a:rPr lang="en-US" sz="1800" b="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Billing</a:t>
            </a:r>
          </a:p>
          <a:p>
            <a:pPr marL="0" indent="0">
              <a:buFontTx/>
              <a:buNone/>
            </a:pPr>
            <a:r>
              <a:rPr lang="en-US" sz="2200" b="1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Installation</a:t>
            </a:r>
            <a:r>
              <a:rPr lang="en-CA" sz="2200" b="1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/</a:t>
            </a:r>
          </a:p>
          <a:p>
            <a:pPr marL="0" indent="0">
              <a:buFontTx/>
              <a:buNone/>
            </a:pPr>
            <a:r>
              <a:rPr lang="en-CA" sz="2200" b="1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Remediation</a:t>
            </a:r>
          </a:p>
          <a:p>
            <a:pPr marL="0" indent="0">
              <a:buFontTx/>
              <a:buNone/>
            </a:pPr>
            <a:r>
              <a:rPr lang="en-CA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Next</a:t>
            </a:r>
            <a:r>
              <a:rPr lang="en-CA" sz="1800" baseline="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 Steps</a:t>
            </a:r>
            <a:endParaRPr lang="en-US" sz="1800" dirty="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969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3568" y="6381328"/>
            <a:ext cx="2895600" cy="365125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4208" y="6376243"/>
            <a:ext cx="2133600" cy="365125"/>
          </a:xfrm>
        </p:spPr>
        <p:txBody>
          <a:bodyPr/>
          <a:lstStyle/>
          <a:p>
            <a:fld id="{9E7874BC-3C82-4E3B-A364-50198C40CE59}" type="slidenum">
              <a:rPr lang="en-CA" smtClean="0"/>
              <a:t>‹#›</a:t>
            </a:fld>
            <a:endParaRPr lang="en-CA"/>
          </a:p>
        </p:txBody>
      </p:sp>
      <p:sp>
        <p:nvSpPr>
          <p:cNvPr id="17" name="Rectangle 16"/>
          <p:cNvSpPr/>
          <p:nvPr userDrawn="1"/>
        </p:nvSpPr>
        <p:spPr>
          <a:xfrm>
            <a:off x="107504" y="0"/>
            <a:ext cx="1656184" cy="6858000"/>
          </a:xfrm>
          <a:prstGeom prst="rect">
            <a:avLst/>
          </a:prstGeom>
          <a:solidFill>
            <a:srgbClr val="4C284A">
              <a:alpha val="78824"/>
            </a:srgb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911" y="5768316"/>
            <a:ext cx="1258745" cy="757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18"/>
          <p:cNvPicPr preferRelativeResize="0"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67" y="260648"/>
            <a:ext cx="1279897" cy="635535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>
          <a:xfrm>
            <a:off x="1907704" y="116632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Baskerville Old Face" panose="02020602080505020303" pitchFamily="18" charset="0"/>
              </a:rPr>
              <a:t>Rationale</a:t>
            </a:r>
            <a:endParaRPr lang="en-CA" sz="3600" dirty="0">
              <a:latin typeface="Baskerville Old Face" panose="02020602080505020303" pitchFamily="18" charset="0"/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136530" y="1729839"/>
            <a:ext cx="2059205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Tx/>
              <a:buNone/>
            </a:pPr>
            <a:r>
              <a:rPr lang="en-US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Rationale</a:t>
            </a:r>
          </a:p>
          <a:p>
            <a:pPr marL="0" indent="0">
              <a:buFontTx/>
              <a:buNone/>
            </a:pPr>
            <a:r>
              <a:rPr lang="en-US" sz="1800" b="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Funding</a:t>
            </a:r>
          </a:p>
          <a:p>
            <a:pPr marL="0" indent="0">
              <a:buFontTx/>
              <a:buNone/>
            </a:pPr>
            <a:r>
              <a:rPr lang="en-US" sz="1800" b="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Phased Plan</a:t>
            </a:r>
          </a:p>
          <a:p>
            <a:pPr marL="0" indent="0">
              <a:buFontTx/>
              <a:buNone/>
            </a:pPr>
            <a:r>
              <a:rPr lang="en-US" sz="1800" b="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Leak Control </a:t>
            </a:r>
          </a:p>
          <a:p>
            <a:pPr marL="0" indent="0">
              <a:buFontTx/>
              <a:buNone/>
            </a:pPr>
            <a:r>
              <a:rPr lang="en-US" sz="1800" b="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Program</a:t>
            </a:r>
          </a:p>
          <a:p>
            <a:pPr marL="0" indent="0">
              <a:buFontTx/>
              <a:buNone/>
            </a:pPr>
            <a:r>
              <a:rPr lang="en-US" sz="1800" b="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Billing</a:t>
            </a:r>
          </a:p>
          <a:p>
            <a:pPr marL="0" indent="0">
              <a:buFontTx/>
              <a:buNone/>
            </a:pPr>
            <a:r>
              <a:rPr lang="en-US" sz="1800" b="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Installation</a:t>
            </a:r>
            <a:r>
              <a:rPr lang="en-CA" sz="1800" b="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/</a:t>
            </a:r>
          </a:p>
          <a:p>
            <a:pPr marL="0" indent="0">
              <a:buFontTx/>
              <a:buNone/>
            </a:pPr>
            <a:r>
              <a:rPr lang="en-CA" sz="1800" b="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Remediation</a:t>
            </a:r>
          </a:p>
          <a:p>
            <a:pPr marL="0" indent="0">
              <a:buFontTx/>
              <a:buNone/>
            </a:pPr>
            <a:r>
              <a:rPr lang="en-CA" sz="2600" b="1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Next</a:t>
            </a:r>
            <a:r>
              <a:rPr lang="en-CA" sz="2600" b="1" baseline="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 Steps</a:t>
            </a:r>
            <a:endParaRPr lang="en-US" sz="2600" b="1" dirty="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691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F6226-7077-483B-B988-374FC6B6D68C}" type="datetimeFigureOut">
              <a:rPr lang="en-CA" smtClean="0"/>
              <a:t>07/09/2016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874BC-3C82-4E3B-A364-50198C40CE5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1467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5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  <p:sldLayoutId id="2147483753" r:id="rId17"/>
    <p:sldLayoutId id="2147483754" r:id="rId18"/>
    <p:sldLayoutId id="2147483755" r:id="rId19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1347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6530" y="1729839"/>
            <a:ext cx="2059205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Tx/>
              <a:buNone/>
            </a:pPr>
            <a:r>
              <a:rPr lang="en-US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Rationale</a:t>
            </a:r>
          </a:p>
          <a:p>
            <a:pPr marL="0" indent="0">
              <a:buFontTx/>
              <a:buNone/>
            </a:pPr>
            <a:r>
              <a:rPr lang="en-US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Funding</a:t>
            </a:r>
          </a:p>
          <a:p>
            <a:pPr marL="0" indent="0">
              <a:buFontTx/>
              <a:buNone/>
            </a:pPr>
            <a:r>
              <a:rPr lang="en-US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Phased Plan</a:t>
            </a:r>
          </a:p>
          <a:p>
            <a:pPr marL="0" indent="0">
              <a:buFontTx/>
              <a:buNone/>
            </a:pPr>
            <a:r>
              <a:rPr lang="en-US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Leak Control </a:t>
            </a:r>
          </a:p>
          <a:p>
            <a:pPr marL="0" indent="0">
              <a:buFontTx/>
              <a:buNone/>
            </a:pPr>
            <a:r>
              <a:rPr lang="en-US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Program</a:t>
            </a:r>
          </a:p>
          <a:p>
            <a:pPr marL="0" indent="0"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Other</a:t>
            </a:r>
          </a:p>
          <a:p>
            <a:pPr marL="0" indent="0"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Aspects</a:t>
            </a:r>
          </a:p>
          <a:p>
            <a:pPr marL="0" indent="0">
              <a:buFontTx/>
              <a:buNone/>
            </a:pPr>
            <a:r>
              <a:rPr lang="en-CA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Next</a:t>
            </a:r>
            <a:r>
              <a:rPr lang="en-CA" sz="1800" baseline="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 Steps</a:t>
            </a:r>
            <a:endParaRPr lang="en-US" sz="1800" dirty="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7704" y="116632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Baskerville Old Face" panose="02020602080505020303" pitchFamily="18" charset="0"/>
              </a:rPr>
              <a:t>Other Aspects</a:t>
            </a:r>
            <a:endParaRPr lang="en-CA" sz="3600" dirty="0">
              <a:latin typeface="Baskerville Old Face" panose="020206020805050203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7704" y="1484784"/>
            <a:ext cx="66247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Baskerville Old Face" panose="02020602080505020303" pitchFamily="18" charset="0"/>
              </a:rPr>
              <a:t>Wastewater rate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Baskerville Old Face" panose="02020602080505020303" pitchFamily="18" charset="0"/>
              </a:rPr>
              <a:t>Not being considered</a:t>
            </a:r>
          </a:p>
        </p:txBody>
      </p:sp>
    </p:spTree>
    <p:extLst>
      <p:ext uri="{BB962C8B-B14F-4D97-AF65-F5344CB8AC3E}">
        <p14:creationId xmlns:p14="http://schemas.microsoft.com/office/powerpoint/2010/main" val="3718098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6530" y="1729839"/>
            <a:ext cx="2059205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Tx/>
              <a:buNone/>
            </a:pPr>
            <a:r>
              <a:rPr lang="en-US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Rationale</a:t>
            </a:r>
          </a:p>
          <a:p>
            <a:pPr marL="0" indent="0">
              <a:buFontTx/>
              <a:buNone/>
            </a:pPr>
            <a:r>
              <a:rPr lang="en-US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Funding</a:t>
            </a:r>
          </a:p>
          <a:p>
            <a:pPr marL="0" indent="0">
              <a:buFontTx/>
              <a:buNone/>
            </a:pPr>
            <a:r>
              <a:rPr lang="en-US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Phased Plan</a:t>
            </a:r>
          </a:p>
          <a:p>
            <a:pPr marL="0" indent="0">
              <a:buFontTx/>
              <a:buNone/>
            </a:pPr>
            <a:r>
              <a:rPr lang="en-US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Leak Control </a:t>
            </a:r>
          </a:p>
          <a:p>
            <a:pPr marL="0" indent="0">
              <a:buFontTx/>
              <a:buNone/>
            </a:pPr>
            <a:r>
              <a:rPr lang="en-US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Program</a:t>
            </a:r>
          </a:p>
          <a:p>
            <a:pPr marL="0" indent="0"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Other</a:t>
            </a:r>
          </a:p>
          <a:p>
            <a:pPr marL="0" indent="0"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Aspects</a:t>
            </a:r>
          </a:p>
          <a:p>
            <a:pPr marL="0" indent="0">
              <a:buFontTx/>
              <a:buNone/>
            </a:pPr>
            <a:r>
              <a:rPr lang="en-CA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Next</a:t>
            </a:r>
            <a:r>
              <a:rPr lang="en-CA" sz="1800" baseline="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 Steps</a:t>
            </a:r>
            <a:endParaRPr lang="en-US" sz="1800" dirty="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7704" y="116632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Baskerville Old Face" panose="02020602080505020303" pitchFamily="18" charset="0"/>
              </a:rPr>
              <a:t>Other Aspects</a:t>
            </a:r>
            <a:endParaRPr lang="en-CA" sz="3600" dirty="0">
              <a:latin typeface="Baskerville Old Face" panose="020206020805050203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7704" y="1484784"/>
            <a:ext cx="66247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Baskerville Old Face" panose="02020602080505020303" pitchFamily="18" charset="0"/>
              </a:rPr>
              <a:t>Wastewater rate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Baskerville Old Face" panose="02020602080505020303" pitchFamily="18" charset="0"/>
              </a:rPr>
              <a:t>Not being considered</a:t>
            </a:r>
          </a:p>
        </p:txBody>
      </p:sp>
      <p:sp>
        <p:nvSpPr>
          <p:cNvPr id="7" name="Rectangle 6"/>
          <p:cNvSpPr/>
          <p:nvPr/>
        </p:nvSpPr>
        <p:spPr>
          <a:xfrm>
            <a:off x="1907704" y="2845385"/>
            <a:ext cx="66247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Baskerville Old Face" panose="02020602080505020303" pitchFamily="18" charset="0"/>
              </a:rPr>
              <a:t>Fire protection </a:t>
            </a:r>
            <a:r>
              <a:rPr lang="en-US" sz="3600" dirty="0">
                <a:latin typeface="Baskerville Old Face" panose="02020602080505020303" pitchFamily="18" charset="0"/>
              </a:rPr>
              <a:t>c</a:t>
            </a:r>
            <a:r>
              <a:rPr lang="en-US" sz="3600" dirty="0" smtClean="0">
                <a:latin typeface="Baskerville Old Face" panose="02020602080505020303" pitchFamily="18" charset="0"/>
              </a:rPr>
              <a:t>harge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Baskerville Old Face" panose="02020602080505020303" pitchFamily="18" charset="0"/>
              </a:rPr>
              <a:t>25% of water budget allocated to fire protection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Baskerville Old Face" panose="02020602080505020303" pitchFamily="18" charset="0"/>
              </a:rPr>
              <a:t>To be covered in general mil rate; not separately </a:t>
            </a:r>
          </a:p>
        </p:txBody>
      </p:sp>
    </p:spTree>
    <p:extLst>
      <p:ext uri="{BB962C8B-B14F-4D97-AF65-F5344CB8AC3E}">
        <p14:creationId xmlns:p14="http://schemas.microsoft.com/office/powerpoint/2010/main" val="301555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6530" y="1729839"/>
            <a:ext cx="2059205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Tx/>
              <a:buNone/>
            </a:pPr>
            <a:r>
              <a:rPr lang="en-US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Rationale</a:t>
            </a:r>
          </a:p>
          <a:p>
            <a:pPr marL="0" indent="0">
              <a:buFontTx/>
              <a:buNone/>
            </a:pPr>
            <a:r>
              <a:rPr lang="en-US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Funding</a:t>
            </a:r>
          </a:p>
          <a:p>
            <a:pPr marL="0" indent="0">
              <a:buFontTx/>
              <a:buNone/>
            </a:pPr>
            <a:r>
              <a:rPr lang="en-US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Phased Plan</a:t>
            </a:r>
          </a:p>
          <a:p>
            <a:pPr marL="0" indent="0">
              <a:buFontTx/>
              <a:buNone/>
            </a:pPr>
            <a:r>
              <a:rPr lang="en-US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Leak Control </a:t>
            </a:r>
          </a:p>
          <a:p>
            <a:pPr marL="0" indent="0">
              <a:buFontTx/>
              <a:buNone/>
            </a:pPr>
            <a:r>
              <a:rPr lang="en-US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Program</a:t>
            </a:r>
          </a:p>
          <a:p>
            <a:pPr marL="0" indent="0">
              <a:buFontTx/>
              <a:buNone/>
            </a:pPr>
            <a:r>
              <a:rPr lang="en-CA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Other Aspects</a:t>
            </a:r>
          </a:p>
          <a:p>
            <a:pPr marL="0" indent="0">
              <a:buFontTx/>
              <a:buNone/>
            </a:pPr>
            <a:r>
              <a:rPr lang="en-CA" sz="2600" b="1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Next</a:t>
            </a:r>
            <a:r>
              <a:rPr lang="en-CA" sz="2600" b="1" baseline="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 Steps</a:t>
            </a:r>
            <a:endParaRPr lang="en-US" sz="2600" b="1" dirty="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7704" y="116632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Baskerville Old Face" panose="02020602080505020303" pitchFamily="18" charset="0"/>
              </a:rPr>
              <a:t>Next Steps</a:t>
            </a:r>
            <a:endParaRPr lang="en-CA" sz="3600" dirty="0">
              <a:latin typeface="Baskerville Old Face" panose="02020602080505020303" pitchFamily="18" charset="0"/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1" t="30484" r="30295" b="8832"/>
          <a:stretch/>
        </p:blipFill>
        <p:spPr bwMode="auto">
          <a:xfrm>
            <a:off x="2379914" y="1412776"/>
            <a:ext cx="6080518" cy="51125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23100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35696" y="1484784"/>
            <a:ext cx="66247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Tx/>
              <a:buChar char="-"/>
            </a:pPr>
            <a:r>
              <a:rPr lang="en-US" sz="3600" dirty="0" smtClean="0">
                <a:latin typeface="Baskerville Old Face" panose="02020602080505020303" pitchFamily="18" charset="0"/>
              </a:rPr>
              <a:t>Rationale</a:t>
            </a:r>
          </a:p>
          <a:p>
            <a:pPr marL="571500" indent="-571500">
              <a:buFontTx/>
              <a:buChar char="-"/>
            </a:pPr>
            <a:r>
              <a:rPr lang="en-US" sz="3600" dirty="0" smtClean="0">
                <a:latin typeface="Baskerville Old Face" panose="02020602080505020303" pitchFamily="18" charset="0"/>
              </a:rPr>
              <a:t>Funding</a:t>
            </a:r>
          </a:p>
          <a:p>
            <a:pPr marL="571500" indent="-571500">
              <a:buFontTx/>
              <a:buChar char="-"/>
            </a:pPr>
            <a:r>
              <a:rPr lang="en-US" sz="3600" dirty="0" smtClean="0">
                <a:latin typeface="Baskerville Old Face" panose="02020602080505020303" pitchFamily="18" charset="0"/>
              </a:rPr>
              <a:t>Phased Plan</a:t>
            </a:r>
          </a:p>
          <a:p>
            <a:pPr marL="571500" indent="-571500">
              <a:buFontTx/>
              <a:buChar char="-"/>
            </a:pPr>
            <a:r>
              <a:rPr lang="en-US" sz="3600" dirty="0" smtClean="0">
                <a:latin typeface="Baskerville Old Face" panose="02020602080505020303" pitchFamily="18" charset="0"/>
              </a:rPr>
              <a:t>Leak Control Program</a:t>
            </a:r>
          </a:p>
          <a:p>
            <a:pPr marL="571500" indent="-571500">
              <a:buFontTx/>
              <a:buChar char="-"/>
            </a:pPr>
            <a:r>
              <a:rPr lang="en-CA" sz="3600" dirty="0" smtClean="0">
                <a:latin typeface="Baskerville Old Face" panose="02020602080505020303" pitchFamily="18" charset="0"/>
              </a:rPr>
              <a:t>Other Aspects</a:t>
            </a:r>
          </a:p>
          <a:p>
            <a:pPr marL="571500" indent="-571500">
              <a:buFontTx/>
              <a:buChar char="-"/>
            </a:pPr>
            <a:r>
              <a:rPr lang="en-CA" sz="3600" dirty="0" smtClean="0">
                <a:latin typeface="Baskerville Old Face" panose="02020602080505020303" pitchFamily="18" charset="0"/>
              </a:rPr>
              <a:t>Next</a:t>
            </a:r>
            <a:r>
              <a:rPr lang="en-CA" sz="3600" baseline="0" dirty="0" smtClean="0">
                <a:latin typeface="Baskerville Old Face" panose="02020602080505020303" pitchFamily="18" charset="0"/>
              </a:rPr>
              <a:t> Steps</a:t>
            </a:r>
            <a:endParaRPr lang="en-US" sz="3600" dirty="0" smtClean="0">
              <a:latin typeface="Baskerville Old Face" panose="02020602080505020303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07704" y="116632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Baskerville Old Face" panose="02020602080505020303" pitchFamily="18" charset="0"/>
              </a:rPr>
              <a:t>Overview</a:t>
            </a:r>
            <a:endParaRPr lang="en-CA" sz="36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074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6530" y="1729839"/>
            <a:ext cx="2059205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Tx/>
              <a:buNone/>
            </a:pPr>
            <a:r>
              <a:rPr lang="en-US" sz="2800" b="1" i="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Rationale</a:t>
            </a:r>
          </a:p>
          <a:p>
            <a:pPr marL="0" indent="0">
              <a:buFontTx/>
              <a:buNone/>
            </a:pPr>
            <a:r>
              <a:rPr lang="en-US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Funding</a:t>
            </a:r>
          </a:p>
          <a:p>
            <a:pPr marL="0" indent="0">
              <a:buFontTx/>
              <a:buNone/>
            </a:pPr>
            <a:r>
              <a:rPr lang="en-US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Phased Plan</a:t>
            </a:r>
          </a:p>
          <a:p>
            <a:pPr marL="0" indent="0">
              <a:buFontTx/>
              <a:buNone/>
            </a:pPr>
            <a:r>
              <a:rPr lang="en-US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Leak Control </a:t>
            </a:r>
          </a:p>
          <a:p>
            <a:pPr marL="0" indent="0">
              <a:buFontTx/>
              <a:buNone/>
            </a:pPr>
            <a:r>
              <a:rPr lang="en-US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Program</a:t>
            </a:r>
          </a:p>
          <a:p>
            <a:pPr marL="0" indent="0">
              <a:buFontTx/>
              <a:buNone/>
            </a:pPr>
            <a:r>
              <a:rPr lang="en-CA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Other Aspects</a:t>
            </a:r>
          </a:p>
          <a:p>
            <a:pPr marL="0" indent="0">
              <a:buFontTx/>
              <a:buNone/>
            </a:pPr>
            <a:r>
              <a:rPr lang="en-CA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Next</a:t>
            </a:r>
            <a:r>
              <a:rPr lang="en-CA" sz="1800" baseline="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 Steps</a:t>
            </a:r>
            <a:endParaRPr lang="en-US" sz="1800" dirty="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7704" y="116632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Baskerville Old Face" panose="02020602080505020303" pitchFamily="18" charset="0"/>
              </a:rPr>
              <a:t>Rationale</a:t>
            </a:r>
            <a:endParaRPr lang="en-CA" sz="3600" dirty="0">
              <a:latin typeface="Baskerville Old Face" panose="02020602080505020303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60104" y="1199654"/>
            <a:ext cx="66247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Baskerville Old Face" panose="02020602080505020303" pitchFamily="18" charset="0"/>
              </a:rPr>
              <a:t>Increasing costs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Baskerville Old Face" panose="02020602080505020303" pitchFamily="18" charset="0"/>
              </a:rPr>
              <a:t>Gap between cost versus water fee</a:t>
            </a:r>
            <a:endParaRPr lang="en-CA" sz="3200" dirty="0">
              <a:latin typeface="Baskerville Old Face" panose="02020602080505020303" pitchFamily="18" charset="0"/>
            </a:endParaRP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365755" y="2924944"/>
            <a:ext cx="6022669" cy="3091064"/>
            <a:chOff x="101784766" y="109380739"/>
            <a:chExt cx="3714160" cy="1466598"/>
          </a:xfrm>
        </p:grpSpPr>
        <p:cxnSp>
          <p:nvCxnSpPr>
            <p:cNvPr id="1027" name="AutoShape 3"/>
            <p:cNvCxnSpPr>
              <a:cxnSpLocks noChangeShapeType="1"/>
            </p:cNvCxnSpPr>
            <p:nvPr/>
          </p:nvCxnSpPr>
          <p:spPr bwMode="auto">
            <a:xfrm>
              <a:off x="101784766" y="109590253"/>
              <a:ext cx="3714160" cy="0"/>
            </a:xfrm>
            <a:prstGeom prst="straightConnector1">
              <a:avLst/>
            </a:prstGeom>
            <a:noFill/>
            <a:ln w="6350" algn="ctr">
              <a:solidFill>
                <a:srgbClr val="7D8E38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1028" name="AutoShape 4"/>
            <p:cNvCxnSpPr>
              <a:cxnSpLocks noChangeShapeType="1"/>
            </p:cNvCxnSpPr>
            <p:nvPr/>
          </p:nvCxnSpPr>
          <p:spPr bwMode="auto">
            <a:xfrm>
              <a:off x="101784766" y="109799767"/>
              <a:ext cx="3714160" cy="0"/>
            </a:xfrm>
            <a:prstGeom prst="straightConnector1">
              <a:avLst/>
            </a:prstGeom>
            <a:noFill/>
            <a:ln w="6350" algn="ctr">
              <a:solidFill>
                <a:srgbClr val="7D8E38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1029" name="AutoShape 5"/>
            <p:cNvCxnSpPr>
              <a:cxnSpLocks noChangeShapeType="1"/>
            </p:cNvCxnSpPr>
            <p:nvPr/>
          </p:nvCxnSpPr>
          <p:spPr bwMode="auto">
            <a:xfrm>
              <a:off x="101784766" y="110009281"/>
              <a:ext cx="3714160" cy="0"/>
            </a:xfrm>
            <a:prstGeom prst="straightConnector1">
              <a:avLst/>
            </a:prstGeom>
            <a:noFill/>
            <a:ln w="6350" algn="ctr">
              <a:solidFill>
                <a:srgbClr val="7D8E38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1030" name="AutoShape 6"/>
            <p:cNvCxnSpPr>
              <a:cxnSpLocks noChangeShapeType="1"/>
            </p:cNvCxnSpPr>
            <p:nvPr/>
          </p:nvCxnSpPr>
          <p:spPr bwMode="auto">
            <a:xfrm>
              <a:off x="101784766" y="110218795"/>
              <a:ext cx="3714160" cy="0"/>
            </a:xfrm>
            <a:prstGeom prst="straightConnector1">
              <a:avLst/>
            </a:prstGeom>
            <a:noFill/>
            <a:ln w="6350" algn="ctr">
              <a:solidFill>
                <a:srgbClr val="7D8E38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1031" name="AutoShape 7"/>
            <p:cNvCxnSpPr>
              <a:cxnSpLocks noChangeShapeType="1"/>
            </p:cNvCxnSpPr>
            <p:nvPr/>
          </p:nvCxnSpPr>
          <p:spPr bwMode="auto">
            <a:xfrm>
              <a:off x="101784766" y="110428309"/>
              <a:ext cx="3714160" cy="0"/>
            </a:xfrm>
            <a:prstGeom prst="straightConnector1">
              <a:avLst/>
            </a:prstGeom>
            <a:noFill/>
            <a:ln w="6350" algn="ctr">
              <a:solidFill>
                <a:srgbClr val="7D8E38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1032" name="AutoShape 8"/>
            <p:cNvCxnSpPr>
              <a:cxnSpLocks noChangeShapeType="1"/>
            </p:cNvCxnSpPr>
            <p:nvPr/>
          </p:nvCxnSpPr>
          <p:spPr bwMode="auto">
            <a:xfrm>
              <a:off x="101784766" y="110637823"/>
              <a:ext cx="3714160" cy="0"/>
            </a:xfrm>
            <a:prstGeom prst="straightConnector1">
              <a:avLst/>
            </a:prstGeom>
            <a:noFill/>
            <a:ln w="6350" algn="ctr">
              <a:solidFill>
                <a:srgbClr val="7D8E38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1033" name="AutoShape 9"/>
            <p:cNvCxnSpPr>
              <a:cxnSpLocks noChangeShapeType="1"/>
            </p:cNvCxnSpPr>
            <p:nvPr/>
          </p:nvCxnSpPr>
          <p:spPr bwMode="auto">
            <a:xfrm>
              <a:off x="101784766" y="110847337"/>
              <a:ext cx="3714160" cy="0"/>
            </a:xfrm>
            <a:prstGeom prst="straightConnector1">
              <a:avLst/>
            </a:prstGeom>
            <a:noFill/>
            <a:ln w="6350" algn="ctr">
              <a:solidFill>
                <a:srgbClr val="7D8E38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1034" name="AutoShape 10"/>
            <p:cNvCxnSpPr>
              <a:cxnSpLocks noChangeShapeType="1"/>
            </p:cNvCxnSpPr>
            <p:nvPr/>
          </p:nvCxnSpPr>
          <p:spPr bwMode="auto">
            <a:xfrm>
              <a:off x="101784766" y="109380739"/>
              <a:ext cx="3714160" cy="0"/>
            </a:xfrm>
            <a:prstGeom prst="straightConnector1">
              <a:avLst/>
            </a:prstGeom>
            <a:noFill/>
            <a:ln w="6350" algn="ctr">
              <a:solidFill>
                <a:srgbClr val="7D8E38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</p:grp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2471192" y="2708920"/>
            <a:ext cx="516632" cy="15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460D39"/>
                </a:solidFill>
                <a:effectLst/>
                <a:latin typeface="Calibri" panose="020F0502020204030204" pitchFamily="34" charset="0"/>
              </a:rPr>
              <a:t>$700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2471192" y="3149752"/>
            <a:ext cx="516632" cy="15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460D39"/>
                </a:solidFill>
                <a:effectLst/>
                <a:latin typeface="Calibri" panose="020F0502020204030204" pitchFamily="34" charset="0"/>
              </a:rPr>
              <a:t>$600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2471192" y="3590584"/>
            <a:ext cx="516632" cy="15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460D39"/>
                </a:solidFill>
                <a:effectLst/>
                <a:latin typeface="Calibri" panose="020F0502020204030204" pitchFamily="34" charset="0"/>
              </a:rPr>
              <a:t>$500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2471192" y="4031416"/>
            <a:ext cx="516632" cy="15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460D39"/>
                </a:solidFill>
                <a:effectLst/>
                <a:latin typeface="Calibri" panose="020F0502020204030204" pitchFamily="34" charset="0"/>
              </a:rPr>
              <a:t>$400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2471192" y="4472248"/>
            <a:ext cx="516632" cy="15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460D39"/>
                </a:solidFill>
                <a:effectLst/>
                <a:latin typeface="Calibri" panose="020F0502020204030204" pitchFamily="34" charset="0"/>
              </a:rPr>
              <a:t>$300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2471192" y="4913080"/>
            <a:ext cx="516632" cy="15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460D39"/>
                </a:solidFill>
                <a:effectLst/>
                <a:latin typeface="Calibri" panose="020F0502020204030204" pitchFamily="34" charset="0"/>
              </a:rPr>
              <a:t>$200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2471192" y="5353912"/>
            <a:ext cx="516632" cy="15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460D39"/>
                </a:solidFill>
                <a:effectLst/>
                <a:latin typeface="Calibri" panose="020F0502020204030204" pitchFamily="34" charset="0"/>
              </a:rPr>
              <a:t>$100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2471192" y="5794742"/>
            <a:ext cx="516632" cy="15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460D39"/>
                </a:solidFill>
                <a:effectLst/>
                <a:latin typeface="Calibri" panose="020F0502020204030204" pitchFamily="34" charset="0"/>
              </a:rPr>
              <a:t>$0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3320992" y="2924944"/>
            <a:ext cx="298443" cy="3111394"/>
          </a:xfrm>
          <a:prstGeom prst="rect">
            <a:avLst/>
          </a:prstGeom>
          <a:solidFill>
            <a:srgbClr val="A6A6A6"/>
          </a:solidFill>
          <a:ln w="25400" algn="ctr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3320992" y="5199785"/>
            <a:ext cx="298443" cy="836553"/>
          </a:xfrm>
          <a:prstGeom prst="rect">
            <a:avLst/>
          </a:prstGeom>
          <a:solidFill>
            <a:srgbClr val="7D8E38"/>
          </a:solidFill>
          <a:ln w="25400" algn="ctr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3320992" y="5349483"/>
            <a:ext cx="298443" cy="686855"/>
          </a:xfrm>
          <a:prstGeom prst="rect">
            <a:avLst/>
          </a:prstGeom>
          <a:solidFill>
            <a:srgbClr val="460D39"/>
          </a:solidFill>
          <a:ln w="25400" algn="ctr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 rot="19823268">
            <a:off x="3208807" y="6018727"/>
            <a:ext cx="519609" cy="290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460D39"/>
                </a:solidFill>
                <a:effectLst/>
                <a:latin typeface="Calibri" panose="020F0502020204030204" pitchFamily="34" charset="0"/>
              </a:rPr>
              <a:t>2011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 Box 23"/>
          <p:cNvSpPr txBox="1">
            <a:spLocks noChangeArrowheads="1"/>
          </p:cNvSpPr>
          <p:nvPr/>
        </p:nvSpPr>
        <p:spPr bwMode="auto">
          <a:xfrm rot="19823268">
            <a:off x="3757729" y="6018727"/>
            <a:ext cx="519609" cy="290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460D39"/>
                </a:solidFill>
                <a:effectLst/>
                <a:latin typeface="Calibri" panose="020F0502020204030204" pitchFamily="34" charset="0"/>
              </a:rPr>
              <a:t>2012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 rot="19823268">
            <a:off x="4306650" y="6018727"/>
            <a:ext cx="519609" cy="290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460D39"/>
                </a:solidFill>
                <a:effectLst/>
                <a:latin typeface="Calibri" panose="020F0502020204030204" pitchFamily="34" charset="0"/>
              </a:rPr>
              <a:t>2013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 Box 25"/>
          <p:cNvSpPr txBox="1">
            <a:spLocks noChangeArrowheads="1"/>
          </p:cNvSpPr>
          <p:nvPr/>
        </p:nvSpPr>
        <p:spPr bwMode="auto">
          <a:xfrm rot="19823268">
            <a:off x="4858236" y="6018727"/>
            <a:ext cx="519611" cy="290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460D39"/>
                </a:solidFill>
                <a:effectLst/>
                <a:latin typeface="Calibri" panose="020F0502020204030204" pitchFamily="34" charset="0"/>
              </a:rPr>
              <a:t>2014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ext Box 26"/>
          <p:cNvSpPr txBox="1">
            <a:spLocks noChangeArrowheads="1"/>
          </p:cNvSpPr>
          <p:nvPr/>
        </p:nvSpPr>
        <p:spPr bwMode="auto">
          <a:xfrm rot="19823268">
            <a:off x="5407157" y="6018727"/>
            <a:ext cx="519611" cy="290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460D39"/>
                </a:solidFill>
                <a:effectLst/>
                <a:latin typeface="Calibri" panose="020F0502020204030204" pitchFamily="34" charset="0"/>
              </a:rPr>
              <a:t>2015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 rot="19823268">
            <a:off x="5958745" y="6018727"/>
            <a:ext cx="519609" cy="290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460D39"/>
                </a:solidFill>
                <a:effectLst/>
                <a:latin typeface="Calibri" panose="020F0502020204030204" pitchFamily="34" charset="0"/>
              </a:rPr>
              <a:t>2016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3869913" y="2924944"/>
            <a:ext cx="298443" cy="3111394"/>
          </a:xfrm>
          <a:prstGeom prst="rect">
            <a:avLst/>
          </a:prstGeom>
          <a:solidFill>
            <a:srgbClr val="A6A6A6"/>
          </a:solidFill>
          <a:ln w="25400" algn="ctr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Rectangle 29"/>
          <p:cNvSpPr>
            <a:spLocks noChangeArrowheads="1"/>
          </p:cNvSpPr>
          <p:nvPr/>
        </p:nvSpPr>
        <p:spPr bwMode="auto">
          <a:xfrm>
            <a:off x="3869913" y="5050085"/>
            <a:ext cx="298443" cy="986253"/>
          </a:xfrm>
          <a:prstGeom prst="rect">
            <a:avLst/>
          </a:prstGeom>
          <a:solidFill>
            <a:srgbClr val="7D8E38"/>
          </a:solidFill>
          <a:ln w="25400" algn="ctr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30"/>
          <p:cNvSpPr>
            <a:spLocks noChangeArrowheads="1"/>
          </p:cNvSpPr>
          <p:nvPr/>
        </p:nvSpPr>
        <p:spPr bwMode="auto">
          <a:xfrm>
            <a:off x="3869913" y="5349483"/>
            <a:ext cx="298443" cy="686855"/>
          </a:xfrm>
          <a:prstGeom prst="rect">
            <a:avLst/>
          </a:prstGeom>
          <a:solidFill>
            <a:srgbClr val="460D39"/>
          </a:solidFill>
          <a:ln w="25400" algn="ctr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4421499" y="2924944"/>
            <a:ext cx="298443" cy="3111394"/>
          </a:xfrm>
          <a:prstGeom prst="rect">
            <a:avLst/>
          </a:prstGeom>
          <a:solidFill>
            <a:srgbClr val="A6A6A6"/>
          </a:solidFill>
          <a:ln w="25400" algn="ctr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Rectangle 32"/>
          <p:cNvSpPr>
            <a:spLocks noChangeArrowheads="1"/>
          </p:cNvSpPr>
          <p:nvPr/>
        </p:nvSpPr>
        <p:spPr bwMode="auto">
          <a:xfrm>
            <a:off x="4421499" y="4756557"/>
            <a:ext cx="298443" cy="1279781"/>
          </a:xfrm>
          <a:prstGeom prst="rect">
            <a:avLst/>
          </a:prstGeom>
          <a:solidFill>
            <a:srgbClr val="7D8E38"/>
          </a:solidFill>
          <a:ln w="25400" algn="ctr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4421499" y="5349483"/>
            <a:ext cx="298443" cy="686855"/>
          </a:xfrm>
          <a:prstGeom prst="rect">
            <a:avLst/>
          </a:prstGeom>
          <a:solidFill>
            <a:srgbClr val="460D39"/>
          </a:solidFill>
          <a:ln w="25400" algn="ctr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4973086" y="2924944"/>
            <a:ext cx="298443" cy="3111394"/>
          </a:xfrm>
          <a:prstGeom prst="rect">
            <a:avLst/>
          </a:prstGeom>
          <a:solidFill>
            <a:srgbClr val="A6A6A6"/>
          </a:solidFill>
          <a:ln w="25400" algn="ctr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4973086" y="4204725"/>
            <a:ext cx="298443" cy="1831613"/>
          </a:xfrm>
          <a:prstGeom prst="rect">
            <a:avLst/>
          </a:prstGeom>
          <a:solidFill>
            <a:srgbClr val="7D8E38"/>
          </a:solidFill>
          <a:ln w="25400" algn="ctr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Rectangle 36"/>
          <p:cNvSpPr>
            <a:spLocks noChangeArrowheads="1"/>
          </p:cNvSpPr>
          <p:nvPr/>
        </p:nvSpPr>
        <p:spPr bwMode="auto">
          <a:xfrm>
            <a:off x="4973086" y="5129338"/>
            <a:ext cx="298443" cy="907000"/>
          </a:xfrm>
          <a:prstGeom prst="rect">
            <a:avLst/>
          </a:prstGeom>
          <a:solidFill>
            <a:srgbClr val="460D39"/>
          </a:solidFill>
          <a:ln w="25400" algn="ctr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" name="Rectangle 37"/>
          <p:cNvSpPr>
            <a:spLocks noChangeArrowheads="1"/>
          </p:cNvSpPr>
          <p:nvPr/>
        </p:nvSpPr>
        <p:spPr bwMode="auto">
          <a:xfrm>
            <a:off x="5522008" y="2924944"/>
            <a:ext cx="298443" cy="3111394"/>
          </a:xfrm>
          <a:prstGeom prst="rect">
            <a:avLst/>
          </a:prstGeom>
          <a:solidFill>
            <a:srgbClr val="A6A6A6"/>
          </a:solidFill>
          <a:ln w="25400" algn="ctr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" name="Rectangle 38"/>
          <p:cNvSpPr>
            <a:spLocks noChangeArrowheads="1"/>
          </p:cNvSpPr>
          <p:nvPr/>
        </p:nvSpPr>
        <p:spPr bwMode="auto">
          <a:xfrm>
            <a:off x="5522008" y="3870103"/>
            <a:ext cx="298443" cy="2166235"/>
          </a:xfrm>
          <a:prstGeom prst="rect">
            <a:avLst/>
          </a:prstGeom>
          <a:solidFill>
            <a:srgbClr val="7D8E38"/>
          </a:solidFill>
          <a:ln w="25400" algn="ctr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9" name="Rectangle 39"/>
          <p:cNvSpPr>
            <a:spLocks noChangeArrowheads="1"/>
          </p:cNvSpPr>
          <p:nvPr/>
        </p:nvSpPr>
        <p:spPr bwMode="auto">
          <a:xfrm>
            <a:off x="5522008" y="4248755"/>
            <a:ext cx="298443" cy="1787583"/>
          </a:xfrm>
          <a:prstGeom prst="rect">
            <a:avLst/>
          </a:prstGeom>
          <a:solidFill>
            <a:srgbClr val="460D39"/>
          </a:solidFill>
          <a:ln w="25400" algn="ctr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" name="Rectangle 40"/>
          <p:cNvSpPr>
            <a:spLocks noChangeArrowheads="1"/>
          </p:cNvSpPr>
          <p:nvPr/>
        </p:nvSpPr>
        <p:spPr bwMode="auto">
          <a:xfrm>
            <a:off x="6073593" y="2924944"/>
            <a:ext cx="298443" cy="3111394"/>
          </a:xfrm>
          <a:prstGeom prst="rect">
            <a:avLst/>
          </a:prstGeom>
          <a:solidFill>
            <a:srgbClr val="A6A6A6"/>
          </a:solidFill>
          <a:ln w="25400" algn="ctr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1" name="Rectangle 41"/>
          <p:cNvSpPr>
            <a:spLocks noChangeArrowheads="1"/>
          </p:cNvSpPr>
          <p:nvPr/>
        </p:nvSpPr>
        <p:spPr bwMode="auto">
          <a:xfrm>
            <a:off x="6073593" y="3315337"/>
            <a:ext cx="298443" cy="2721001"/>
          </a:xfrm>
          <a:prstGeom prst="rect">
            <a:avLst/>
          </a:prstGeom>
          <a:solidFill>
            <a:srgbClr val="7D8E38"/>
          </a:solidFill>
          <a:ln w="25400" algn="ctr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2" name="Rectangle 42"/>
          <p:cNvSpPr>
            <a:spLocks noChangeArrowheads="1"/>
          </p:cNvSpPr>
          <p:nvPr/>
        </p:nvSpPr>
        <p:spPr bwMode="auto">
          <a:xfrm>
            <a:off x="6073593" y="4069702"/>
            <a:ext cx="290450" cy="1966636"/>
          </a:xfrm>
          <a:prstGeom prst="rect">
            <a:avLst/>
          </a:prstGeom>
          <a:solidFill>
            <a:srgbClr val="460D39"/>
          </a:solidFill>
          <a:ln w="25400" algn="ctr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4" name="Rectangle 44"/>
          <p:cNvSpPr>
            <a:spLocks noChangeArrowheads="1"/>
          </p:cNvSpPr>
          <p:nvPr/>
        </p:nvSpPr>
        <p:spPr bwMode="auto">
          <a:xfrm>
            <a:off x="6804248" y="3186053"/>
            <a:ext cx="283381" cy="280580"/>
          </a:xfrm>
          <a:prstGeom prst="rect">
            <a:avLst/>
          </a:prstGeom>
          <a:solidFill>
            <a:srgbClr val="7D8E38"/>
          </a:solidFill>
          <a:ln w="25400" algn="ctr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5" name="Text Box 45"/>
          <p:cNvSpPr txBox="1">
            <a:spLocks noChangeArrowheads="1"/>
          </p:cNvSpPr>
          <p:nvPr/>
        </p:nvSpPr>
        <p:spPr bwMode="auto">
          <a:xfrm>
            <a:off x="7109125" y="3140968"/>
            <a:ext cx="1032318" cy="455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total cost per household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07" name="Rectangle 47"/>
          <p:cNvSpPr>
            <a:spLocks noChangeArrowheads="1"/>
          </p:cNvSpPr>
          <p:nvPr/>
        </p:nvSpPr>
        <p:spPr bwMode="auto">
          <a:xfrm>
            <a:off x="6804248" y="3767439"/>
            <a:ext cx="283381" cy="280580"/>
          </a:xfrm>
          <a:prstGeom prst="rect">
            <a:avLst/>
          </a:prstGeom>
          <a:solidFill>
            <a:srgbClr val="460D39"/>
          </a:solidFill>
          <a:ln w="25400" algn="ctr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8" name="Text Box 48"/>
          <p:cNvSpPr txBox="1">
            <a:spLocks noChangeArrowheads="1"/>
          </p:cNvSpPr>
          <p:nvPr/>
        </p:nvSpPr>
        <p:spPr bwMode="auto">
          <a:xfrm>
            <a:off x="7109125" y="3722358"/>
            <a:ext cx="1032318" cy="455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water fee per household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09" name="AutoShape 49"/>
          <p:cNvSpPr>
            <a:spLocks noChangeArrowheads="1"/>
          </p:cNvSpPr>
          <p:nvPr/>
        </p:nvSpPr>
        <p:spPr bwMode="auto">
          <a:xfrm>
            <a:off x="6907213" y="4703197"/>
            <a:ext cx="1223446" cy="111222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50" algn="ctr">
            <a:solidFill>
              <a:srgbClr val="A6A6A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0" name="Text Box 50"/>
          <p:cNvSpPr txBox="1">
            <a:spLocks noChangeArrowheads="1"/>
          </p:cNvSpPr>
          <p:nvPr/>
        </p:nvSpPr>
        <p:spPr bwMode="auto">
          <a:xfrm>
            <a:off x="6907213" y="4734715"/>
            <a:ext cx="1208279" cy="1142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460D39"/>
                </a:solidFill>
                <a:effectLst/>
                <a:latin typeface="Century Gothic" panose="020B0502020202020204" pitchFamily="34" charset="0"/>
              </a:rPr>
              <a:t>2016: $191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460D39"/>
                </a:solidFill>
                <a:effectLst/>
                <a:latin typeface="Century Gothic" panose="020B0502020202020204" pitchFamily="34" charset="0"/>
              </a:rPr>
              <a:t> </a:t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460D39"/>
                </a:solidFill>
                <a:effectLst/>
                <a:latin typeface="Century Gothic" panose="020B0502020202020204" pitchFamily="34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460D39"/>
                </a:solidFill>
                <a:effectLst/>
                <a:latin typeface="Century Gothic" panose="020B0502020202020204" pitchFamily="34" charset="0"/>
              </a:rPr>
              <a:t>gap between the actual cost and current water fee.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011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6530" y="1729839"/>
            <a:ext cx="2059205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Tx/>
              <a:buNone/>
            </a:pPr>
            <a:r>
              <a:rPr lang="en-US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Rationale</a:t>
            </a:r>
          </a:p>
          <a:p>
            <a:pPr marL="0" indent="0"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Funding</a:t>
            </a:r>
          </a:p>
          <a:p>
            <a:pPr marL="0" indent="0">
              <a:buFontTx/>
              <a:buNone/>
            </a:pPr>
            <a:r>
              <a:rPr lang="en-US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Phased Plan</a:t>
            </a:r>
          </a:p>
          <a:p>
            <a:pPr marL="0" indent="0">
              <a:buFontTx/>
              <a:buNone/>
            </a:pPr>
            <a:r>
              <a:rPr lang="en-US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Leak Control </a:t>
            </a:r>
          </a:p>
          <a:p>
            <a:pPr marL="0" indent="0">
              <a:buFontTx/>
              <a:buNone/>
            </a:pPr>
            <a:r>
              <a:rPr lang="en-US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Program</a:t>
            </a:r>
          </a:p>
          <a:p>
            <a:pPr marL="0" indent="0">
              <a:buFontTx/>
              <a:buNone/>
            </a:pPr>
            <a:r>
              <a:rPr lang="en-CA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Other Aspects</a:t>
            </a:r>
          </a:p>
          <a:p>
            <a:pPr marL="0" indent="0">
              <a:buFontTx/>
              <a:buNone/>
            </a:pPr>
            <a:r>
              <a:rPr lang="en-CA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Next</a:t>
            </a:r>
            <a:r>
              <a:rPr lang="en-CA" sz="1800" baseline="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 Steps</a:t>
            </a:r>
            <a:endParaRPr lang="en-US" sz="1800" dirty="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7704" y="116632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Baskerville Old Face" panose="02020602080505020303" pitchFamily="18" charset="0"/>
              </a:rPr>
              <a:t>Funding</a:t>
            </a:r>
            <a:endParaRPr lang="en-CA" sz="3600" dirty="0">
              <a:latin typeface="Baskerville Old Face" panose="02020602080505020303" pitchFamily="18" charset="0"/>
            </a:endParaRPr>
          </a:p>
        </p:txBody>
      </p:sp>
      <p:sp>
        <p:nvSpPr>
          <p:cNvPr id="4" name="AutoShape 2" descr="Image result for acoa logo"/>
          <p:cNvSpPr>
            <a:spLocks noChangeAspect="1" noChangeArrowheads="1"/>
          </p:cNvSpPr>
          <p:nvPr/>
        </p:nvSpPr>
        <p:spPr bwMode="auto">
          <a:xfrm>
            <a:off x="155575" y="-136525"/>
            <a:ext cx="296863" cy="29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506" y="6057292"/>
            <a:ext cx="4098666" cy="628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 descr="Image result for government newfoundland and labrad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9366" y="5917796"/>
            <a:ext cx="1512168" cy="768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32848" y="4653136"/>
            <a:ext cx="14036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Baskerville Old Face" panose="02020602080505020303" pitchFamily="18" charset="0"/>
              </a:rPr>
              <a:t>*$65,800 </a:t>
            </a:r>
          </a:p>
          <a:p>
            <a:pPr algn="ctr"/>
            <a:r>
              <a:rPr lang="en-US" sz="2000" dirty="0" smtClean="0">
                <a:latin typeface="Baskerville Old Face" panose="02020602080505020303" pitchFamily="18" charset="0"/>
              </a:rPr>
              <a:t>Annually</a:t>
            </a:r>
            <a:endParaRPr lang="en-CA" sz="2000" dirty="0">
              <a:latin typeface="Baskerville Old Face" panose="02020602080505020303" pitchFamily="18" charset="0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2037565" y="869974"/>
            <a:ext cx="5616282" cy="5047821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45272" y="1009355"/>
            <a:ext cx="5288324" cy="1863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HOW MUCH DOES THE PROJECT COST?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532507" y="2173607"/>
            <a:ext cx="1576933" cy="1798304"/>
          </a:xfrm>
          <a:prstGeom prst="rect">
            <a:avLst/>
          </a:prstGeom>
          <a:solidFill>
            <a:srgbClr val="DFEBF7"/>
          </a:solidFill>
          <a:ln w="9525" algn="ctr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532507" y="1848382"/>
            <a:ext cx="1576933" cy="325224"/>
          </a:xfrm>
          <a:prstGeom prst="rect">
            <a:avLst/>
          </a:prstGeom>
          <a:solidFill>
            <a:srgbClr val="BED7EF"/>
          </a:solidFill>
          <a:ln w="9525" algn="ctr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532507" y="3969178"/>
            <a:ext cx="1576933" cy="707842"/>
          </a:xfrm>
          <a:prstGeom prst="rect">
            <a:avLst/>
          </a:prstGeom>
          <a:solidFill>
            <a:srgbClr val="BED7EF"/>
          </a:solidFill>
          <a:ln w="9525" algn="ctr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3532507" y="4674288"/>
            <a:ext cx="1576933" cy="423612"/>
          </a:xfrm>
          <a:prstGeom prst="rect">
            <a:avLst/>
          </a:prstGeom>
          <a:solidFill>
            <a:srgbClr val="DFEBF7"/>
          </a:solidFill>
          <a:ln w="9525" algn="ctr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532507" y="5095168"/>
            <a:ext cx="1576933" cy="584859"/>
          </a:xfrm>
          <a:prstGeom prst="rect">
            <a:avLst/>
          </a:prstGeom>
          <a:solidFill>
            <a:srgbClr val="BED7EF"/>
          </a:solidFill>
          <a:ln w="9525" algn="ctr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483313" y="5292296"/>
            <a:ext cx="1626127" cy="368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$190,106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3483313" y="4725144"/>
            <a:ext cx="1626127" cy="36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$135,275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3483313" y="4231898"/>
            <a:ext cx="1617927" cy="368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$216,000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3483313" y="2988040"/>
            <a:ext cx="1617927" cy="368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$826,000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3483313" y="1844824"/>
            <a:ext cx="1626127" cy="36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$90,100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3532507" y="1460299"/>
            <a:ext cx="1576933" cy="412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9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$</a:t>
            </a:r>
            <a:r>
              <a:rPr kumimoji="0" lang="en-CA" altLang="en-US" sz="12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1,457,481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2526768" y="1815587"/>
            <a:ext cx="953812" cy="368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Consulting</a:t>
            </a:r>
            <a:endParaRPr kumimoji="0" lang="en-US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2526768" y="2829523"/>
            <a:ext cx="964744" cy="74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05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Supply and </a:t>
            </a:r>
            <a:br>
              <a:rPr kumimoji="0" lang="en-CA" altLang="en-US" sz="105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</a:br>
            <a:r>
              <a:rPr kumimoji="0" lang="en-CA" altLang="en-US" sz="105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Installation</a:t>
            </a:r>
            <a:endParaRPr kumimoji="0" lang="en-US" altLang="en-US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2299931" y="4059366"/>
            <a:ext cx="1180649" cy="65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05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Data Reading </a:t>
            </a:r>
            <a:br>
              <a:rPr kumimoji="0" lang="en-CA" altLang="en-US" sz="105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</a:br>
            <a:r>
              <a:rPr kumimoji="0" lang="en-CA" altLang="en-US" sz="105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and Analysis</a:t>
            </a:r>
            <a:endParaRPr kumimoji="0" lang="en-US" altLang="en-US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2204276" y="4698884"/>
            <a:ext cx="1276305" cy="36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05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Contingencies</a:t>
            </a:r>
            <a:endParaRPr kumimoji="0" lang="en-US" altLang="en-US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2723543" y="5199021"/>
            <a:ext cx="757038" cy="368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05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Taxes</a:t>
            </a:r>
            <a:endParaRPr kumimoji="0" lang="en-US" altLang="en-US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5456528" y="2176340"/>
            <a:ext cx="732440" cy="3503686"/>
          </a:xfrm>
          <a:prstGeom prst="rect">
            <a:avLst/>
          </a:prstGeom>
          <a:solidFill>
            <a:srgbClr val="4475A1"/>
          </a:solidFill>
          <a:ln w="9525" algn="ctr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5456528" y="1851114"/>
            <a:ext cx="732440" cy="2579937"/>
          </a:xfrm>
          <a:prstGeom prst="rect">
            <a:avLst/>
          </a:prstGeom>
          <a:solidFill>
            <a:srgbClr val="9DC3E6"/>
          </a:solidFill>
          <a:ln w="9525" algn="ctr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180769" y="4637448"/>
            <a:ext cx="1388356" cy="1311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PCSP COST</a:t>
            </a:r>
            <a:br>
              <a:rPr kumimoji="0" lang="en-CA" alt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</a:br>
            <a:r>
              <a:rPr kumimoji="0" lang="en-CA" altLang="en-US" sz="11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(to be financed and included in water rate)</a:t>
            </a:r>
            <a:r>
              <a:rPr kumimoji="0" lang="en-CA" alt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/>
            </a:r>
            <a:br>
              <a:rPr kumimoji="0" lang="en-CA" alt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</a:br>
            <a:r>
              <a:rPr kumimoji="0" lang="en-CA" alt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$505,305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180769" y="2703332"/>
            <a:ext cx="1631591" cy="1445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Provincial </a:t>
            </a:r>
            <a:br>
              <a:rPr kumimoji="0" lang="en-CA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</a:br>
            <a:r>
              <a:rPr kumimoji="0" lang="en-CA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and Federal </a:t>
            </a:r>
            <a:br>
              <a:rPr kumimoji="0" lang="en-CA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</a:br>
            <a:r>
              <a:rPr kumimoji="0" lang="en-CA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Funding</a:t>
            </a:r>
            <a:br>
              <a:rPr kumimoji="0" lang="en-CA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</a:br>
            <a:r>
              <a:rPr kumimoji="0" lang="en-CA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$952,176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072" name="AutoShape 24"/>
          <p:cNvCxnSpPr>
            <a:cxnSpLocks noChangeShapeType="1"/>
          </p:cNvCxnSpPr>
          <p:nvPr/>
        </p:nvCxnSpPr>
        <p:spPr bwMode="auto">
          <a:xfrm>
            <a:off x="5278884" y="1848382"/>
            <a:ext cx="0" cy="3831644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5456528" y="2933376"/>
            <a:ext cx="724242" cy="36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65%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5472925" y="4832801"/>
            <a:ext cx="724242" cy="368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35%</a:t>
            </a:r>
            <a:endParaRPr kumimoji="0" lang="en-US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376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6530" y="1729839"/>
            <a:ext cx="2059205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Tx/>
              <a:buNone/>
            </a:pPr>
            <a:r>
              <a:rPr lang="en-US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Rationale</a:t>
            </a:r>
          </a:p>
          <a:p>
            <a:pPr marL="0" indent="0">
              <a:buFontTx/>
              <a:buNone/>
            </a:pPr>
            <a:r>
              <a:rPr lang="en-US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Funding</a:t>
            </a:r>
          </a:p>
          <a:p>
            <a:pPr marL="0" indent="0"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Phased </a:t>
            </a:r>
          </a:p>
          <a:p>
            <a:pPr marL="0" indent="0"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Plan</a:t>
            </a:r>
          </a:p>
          <a:p>
            <a:pPr marL="0" indent="0">
              <a:buFontTx/>
              <a:buNone/>
            </a:pPr>
            <a:r>
              <a:rPr lang="en-US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Leak Control </a:t>
            </a:r>
          </a:p>
          <a:p>
            <a:pPr marL="0" indent="0">
              <a:buFontTx/>
              <a:buNone/>
            </a:pPr>
            <a:r>
              <a:rPr lang="en-US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Program</a:t>
            </a:r>
          </a:p>
          <a:p>
            <a:pPr marL="0" indent="0">
              <a:buFontTx/>
              <a:buNone/>
            </a:pPr>
            <a:r>
              <a:rPr lang="en-CA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Other Aspects</a:t>
            </a:r>
          </a:p>
          <a:p>
            <a:pPr marL="0" indent="0">
              <a:buFontTx/>
              <a:buNone/>
            </a:pPr>
            <a:r>
              <a:rPr lang="en-CA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Next</a:t>
            </a:r>
            <a:r>
              <a:rPr lang="en-CA" sz="1800" baseline="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 Steps</a:t>
            </a:r>
            <a:endParaRPr lang="en-US" sz="1800" dirty="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7704" y="116632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Baskerville Old Face" panose="02020602080505020303" pitchFamily="18" charset="0"/>
              </a:rPr>
              <a:t>Phased Plan</a:t>
            </a:r>
            <a:endParaRPr lang="en-CA" sz="3600" dirty="0">
              <a:latin typeface="Baskerville Old Face" panose="02020602080505020303" pitchFamily="18" charset="0"/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6945715" y="1844824"/>
            <a:ext cx="2450821" cy="3024336"/>
          </a:xfrm>
          <a:prstGeom prst="rightArrowCallout">
            <a:avLst>
              <a:gd name="adj1" fmla="val 30850"/>
              <a:gd name="adj2" fmla="val 30850"/>
              <a:gd name="adj3" fmla="val 16667"/>
              <a:gd name="adj4" fmla="val 66667"/>
            </a:avLst>
          </a:prstGeom>
          <a:gradFill rotWithShape="0">
            <a:gsLst>
              <a:gs pos="0">
                <a:srgbClr val="DFEBF7"/>
              </a:gs>
              <a:gs pos="100000">
                <a:srgbClr val="DFEBF7">
                  <a:gamma/>
                  <a:tint val="20000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5374284" y="1844824"/>
            <a:ext cx="2448909" cy="3024336"/>
          </a:xfrm>
          <a:prstGeom prst="rightArrowCallout">
            <a:avLst>
              <a:gd name="adj1" fmla="val 30874"/>
              <a:gd name="adj2" fmla="val 30874"/>
              <a:gd name="adj3" fmla="val 16667"/>
              <a:gd name="adj4" fmla="val 66667"/>
            </a:avLst>
          </a:prstGeom>
          <a:gradFill rotWithShape="0">
            <a:gsLst>
              <a:gs pos="0">
                <a:srgbClr val="DFEBF7"/>
              </a:gs>
              <a:gs pos="100000">
                <a:srgbClr val="DFEBF7">
                  <a:gamma/>
                  <a:tint val="20000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3800940" y="1844824"/>
            <a:ext cx="2450821" cy="3024336"/>
          </a:xfrm>
          <a:prstGeom prst="rightArrowCallout">
            <a:avLst>
              <a:gd name="adj1" fmla="val 30850"/>
              <a:gd name="adj2" fmla="val 30850"/>
              <a:gd name="adj3" fmla="val 16667"/>
              <a:gd name="adj4" fmla="val 66667"/>
            </a:avLst>
          </a:prstGeom>
          <a:gradFill rotWithShape="0">
            <a:gsLst>
              <a:gs pos="0">
                <a:srgbClr val="DFEBF7"/>
              </a:gs>
              <a:gs pos="100000">
                <a:srgbClr val="DFEBF7">
                  <a:gamma/>
                  <a:tint val="20000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2227598" y="1844824"/>
            <a:ext cx="2450821" cy="3024336"/>
          </a:xfrm>
          <a:prstGeom prst="rightArrowCallout">
            <a:avLst>
              <a:gd name="adj1" fmla="val 30850"/>
              <a:gd name="adj2" fmla="val 30850"/>
              <a:gd name="adj3" fmla="val 16667"/>
              <a:gd name="adj4" fmla="val 66667"/>
            </a:avLst>
          </a:prstGeom>
          <a:gradFill rotWithShape="0">
            <a:gsLst>
              <a:gs pos="0">
                <a:srgbClr val="DFEBF7"/>
              </a:gs>
              <a:gs pos="100000">
                <a:srgbClr val="DFEBF7">
                  <a:gamma/>
                  <a:tint val="20000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405387" y="2565541"/>
            <a:ext cx="1298056" cy="1982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CA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Installation to </a:t>
            </a:r>
            <a:br>
              <a:rPr kumimoji="0" lang="en-CA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</a:br>
            <a:r>
              <a:rPr kumimoji="0" lang="en-CA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proceed.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235245" y="2035996"/>
            <a:ext cx="1638341" cy="376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400" b="1" i="0" u="sng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2016-2017</a:t>
            </a:r>
            <a:endParaRPr kumimoji="0" lang="en-US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873586" y="2035996"/>
            <a:ext cx="1475845" cy="376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400" b="1" i="0" u="sng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2017-2018</a:t>
            </a:r>
            <a:endParaRPr kumimoji="0" lang="en-US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349431" y="2035996"/>
            <a:ext cx="1567608" cy="376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400" b="1" i="0" u="sng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2018-2019</a:t>
            </a:r>
            <a:endParaRPr kumimoji="0" lang="en-US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917039" y="2035996"/>
            <a:ext cx="1668929" cy="376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2019-2020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961525" y="2565541"/>
            <a:ext cx="1298056" cy="1982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CA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Data to be </a:t>
            </a:r>
            <a:br>
              <a:rPr kumimoji="0" lang="en-CA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</a:br>
            <a:r>
              <a:rPr kumimoji="0" lang="en-CA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collected to set future meter rate. Water Fee remains as fixed fee for year 1.</a:t>
            </a:r>
            <a:endParaRPr kumimoji="0" lang="en-US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5485163" y="2565541"/>
            <a:ext cx="1298055" cy="1982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CA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Metered rate to replace fixed fee with a capped </a:t>
            </a:r>
            <a:br>
              <a:rPr kumimoji="0" lang="en-CA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</a:br>
            <a:r>
              <a:rPr kumimoji="0" lang="en-CA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maximum fee </a:t>
            </a:r>
            <a:br>
              <a:rPr kumimoji="0" lang="en-CA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</a:br>
            <a:r>
              <a:rPr kumimoji="0" lang="en-CA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in year 2.</a:t>
            </a:r>
            <a:endParaRPr kumimoji="0" lang="en-US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7104387" y="2565541"/>
            <a:ext cx="1298056" cy="1982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CA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Maximum fee could be </a:t>
            </a:r>
            <a:br>
              <a:rPr kumimoji="0" lang="en-CA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</a:br>
            <a:r>
              <a:rPr kumimoji="0" lang="en-CA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removed. </a:t>
            </a:r>
            <a:br>
              <a:rPr kumimoji="0" lang="en-CA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</a:br>
            <a:r>
              <a:rPr kumimoji="0" lang="en-CA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Plan to be </a:t>
            </a:r>
            <a:br>
              <a:rPr kumimoji="0" lang="en-CA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</a:br>
            <a:r>
              <a:rPr kumimoji="0" lang="en-CA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reviewed.</a:t>
            </a:r>
            <a:endParaRPr kumimoji="0" lang="en-US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564302" y="1844824"/>
            <a:ext cx="832234" cy="30243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742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6530" y="1729839"/>
            <a:ext cx="2059205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Tx/>
              <a:buNone/>
            </a:pPr>
            <a:r>
              <a:rPr lang="en-US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Rationale</a:t>
            </a:r>
          </a:p>
          <a:p>
            <a:pPr marL="0" indent="0">
              <a:buFontTx/>
              <a:buNone/>
            </a:pPr>
            <a:r>
              <a:rPr lang="en-US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Funding</a:t>
            </a:r>
          </a:p>
          <a:p>
            <a:pPr marL="0" indent="0">
              <a:buFontTx/>
              <a:buNone/>
            </a:pPr>
            <a:r>
              <a:rPr lang="en-US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Phased Plan</a:t>
            </a:r>
          </a:p>
          <a:p>
            <a:pPr marL="0" indent="0"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Leak </a:t>
            </a:r>
          </a:p>
          <a:p>
            <a:pPr marL="0" indent="0"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Control </a:t>
            </a:r>
          </a:p>
          <a:p>
            <a:pPr marL="0" indent="0"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Program</a:t>
            </a:r>
          </a:p>
          <a:p>
            <a:pPr marL="0" indent="0">
              <a:buFontTx/>
              <a:buNone/>
            </a:pPr>
            <a:r>
              <a:rPr lang="en-CA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Other Aspects</a:t>
            </a:r>
          </a:p>
          <a:p>
            <a:pPr marL="0" indent="0">
              <a:buFontTx/>
              <a:buNone/>
            </a:pPr>
            <a:r>
              <a:rPr lang="en-CA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Next</a:t>
            </a:r>
            <a:r>
              <a:rPr lang="en-CA" sz="1800" baseline="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 Steps</a:t>
            </a:r>
            <a:endParaRPr lang="en-US" sz="1800" dirty="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7704" y="116632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Baskerville Old Face" panose="02020602080505020303" pitchFamily="18" charset="0"/>
              </a:rPr>
              <a:t>Leak Control Program</a:t>
            </a:r>
            <a:endParaRPr lang="en-CA" sz="3600" dirty="0">
              <a:latin typeface="Baskerville Old Face" panose="02020602080505020303" pitchFamily="18" charset="0"/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123728" y="1484784"/>
            <a:ext cx="6549670" cy="3888432"/>
          </a:xfrm>
          <a:prstGeom prst="roundRect">
            <a:avLst>
              <a:gd name="adj" fmla="val 16667"/>
            </a:avLst>
          </a:prstGeom>
          <a:solidFill>
            <a:srgbClr val="9DC3E6"/>
          </a:solidFill>
          <a:ln w="25400" algn="ctr">
            <a:solidFill>
              <a:srgbClr val="DFEBF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763688" y="1175906"/>
            <a:ext cx="6833306" cy="4629357"/>
            <a:chOff x="1763688" y="1175906"/>
            <a:chExt cx="6833306" cy="4629357"/>
          </a:xfrm>
        </p:grpSpPr>
        <p:pic>
          <p:nvPicPr>
            <p:cNvPr id="4104" name="Picture 8" descr="WaterDrop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3688" y="1175906"/>
              <a:ext cx="5466352" cy="46293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3" name="Picture 8" descr="WaterDrop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93763" y="1896643"/>
              <a:ext cx="3503231" cy="29668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137570" y="1958556"/>
            <a:ext cx="2402838" cy="197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LEAK </a:t>
            </a:r>
            <a:b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CONTROL </a:t>
            </a:r>
            <a:b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PROGRAM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789550" y="2007010"/>
            <a:ext cx="4354450" cy="1877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installation of residential meters, </a:t>
            </a:r>
            <a:b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zone meters, and leak detection </a:t>
            </a:r>
            <a:b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programs will allow the Town to better </a:t>
            </a:r>
            <a:b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identify and reduce leaks. 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2408858" y="4137639"/>
            <a:ext cx="6018167" cy="73892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 algn="ctr">
            <a:solidFill>
              <a:srgbClr val="9DC3E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251067" y="4285358"/>
            <a:ext cx="6378039" cy="1159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RESULT: 50% reduction in non-revenue water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50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6530" y="1729839"/>
            <a:ext cx="2059205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Tx/>
              <a:buNone/>
            </a:pPr>
            <a:r>
              <a:rPr lang="en-US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Rationale</a:t>
            </a:r>
          </a:p>
          <a:p>
            <a:pPr marL="0" indent="0">
              <a:buFontTx/>
              <a:buNone/>
            </a:pPr>
            <a:r>
              <a:rPr lang="en-US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Funding</a:t>
            </a:r>
          </a:p>
          <a:p>
            <a:pPr marL="0" indent="0">
              <a:buFontTx/>
              <a:buNone/>
            </a:pPr>
            <a:r>
              <a:rPr lang="en-US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Phased Plan</a:t>
            </a:r>
          </a:p>
          <a:p>
            <a:pPr marL="0" indent="0">
              <a:buFontTx/>
              <a:buNone/>
            </a:pPr>
            <a:r>
              <a:rPr lang="en-US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Leak Control </a:t>
            </a:r>
          </a:p>
          <a:p>
            <a:pPr marL="0" indent="0">
              <a:buFontTx/>
              <a:buNone/>
            </a:pPr>
            <a:r>
              <a:rPr lang="en-US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Program</a:t>
            </a:r>
          </a:p>
          <a:p>
            <a:pPr marL="0" indent="0"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Other</a:t>
            </a:r>
          </a:p>
          <a:p>
            <a:pPr marL="0" indent="0"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Aspects</a:t>
            </a:r>
          </a:p>
          <a:p>
            <a:pPr marL="0" indent="0">
              <a:buFontTx/>
              <a:buNone/>
            </a:pPr>
            <a:r>
              <a:rPr lang="en-CA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Next</a:t>
            </a:r>
            <a:r>
              <a:rPr lang="en-CA" sz="1800" baseline="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 Steps</a:t>
            </a:r>
            <a:endParaRPr lang="en-US" sz="1800" dirty="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7704" y="116632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Baskerville Old Face" panose="02020602080505020303" pitchFamily="18" charset="0"/>
              </a:rPr>
              <a:t>Other Aspects</a:t>
            </a:r>
            <a:endParaRPr lang="en-CA" sz="3600" dirty="0">
              <a:latin typeface="Baskerville Old Face" panose="020206020805050203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35696" y="1484784"/>
            <a:ext cx="66247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Baskerville Old Face" panose="02020602080505020303" pitchFamily="18" charset="0"/>
              </a:rPr>
              <a:t>Billing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Baskerville Old Face" panose="02020602080505020303" pitchFamily="18" charset="0"/>
              </a:rPr>
              <a:t>Quarterly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Baskerville Old Face" panose="02020602080505020303" pitchFamily="18" charset="0"/>
              </a:rPr>
              <a:t>Online</a:t>
            </a:r>
          </a:p>
        </p:txBody>
      </p:sp>
    </p:spTree>
    <p:extLst>
      <p:ext uri="{BB962C8B-B14F-4D97-AF65-F5344CB8AC3E}">
        <p14:creationId xmlns:p14="http://schemas.microsoft.com/office/powerpoint/2010/main" val="3009812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6530" y="1729839"/>
            <a:ext cx="2059205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Tx/>
              <a:buNone/>
            </a:pPr>
            <a:r>
              <a:rPr lang="en-US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Rationale</a:t>
            </a:r>
          </a:p>
          <a:p>
            <a:pPr marL="0" indent="0">
              <a:buFontTx/>
              <a:buNone/>
            </a:pPr>
            <a:r>
              <a:rPr lang="en-US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Funding</a:t>
            </a:r>
          </a:p>
          <a:p>
            <a:pPr marL="0" indent="0">
              <a:buFontTx/>
              <a:buNone/>
            </a:pPr>
            <a:r>
              <a:rPr lang="en-US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Phased Plan</a:t>
            </a:r>
          </a:p>
          <a:p>
            <a:pPr marL="0" indent="0">
              <a:buFontTx/>
              <a:buNone/>
            </a:pPr>
            <a:r>
              <a:rPr lang="en-US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Leak Control </a:t>
            </a:r>
          </a:p>
          <a:p>
            <a:pPr marL="0" indent="0">
              <a:buFontTx/>
              <a:buNone/>
            </a:pPr>
            <a:r>
              <a:rPr lang="en-US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Program</a:t>
            </a:r>
          </a:p>
          <a:p>
            <a:pPr marL="0" indent="0"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Other</a:t>
            </a:r>
          </a:p>
          <a:p>
            <a:pPr marL="0" indent="0"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Aspects</a:t>
            </a:r>
          </a:p>
          <a:p>
            <a:pPr marL="0" indent="0">
              <a:buFontTx/>
              <a:buNone/>
            </a:pPr>
            <a:r>
              <a:rPr lang="en-CA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Next</a:t>
            </a:r>
            <a:r>
              <a:rPr lang="en-CA" sz="1800" baseline="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 Steps</a:t>
            </a:r>
            <a:endParaRPr lang="en-US" sz="1800" dirty="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7704" y="116632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Baskerville Old Face" panose="02020602080505020303" pitchFamily="18" charset="0"/>
              </a:rPr>
              <a:t>Other Aspects</a:t>
            </a:r>
            <a:endParaRPr lang="en-CA" sz="3600" dirty="0">
              <a:latin typeface="Baskerville Old Face" panose="020206020805050203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35696" y="1484784"/>
            <a:ext cx="66247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Baskerville Old Face" panose="02020602080505020303" pitchFamily="18" charset="0"/>
              </a:rPr>
              <a:t>Billing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Baskerville Old Face" panose="02020602080505020303" pitchFamily="18" charset="0"/>
              </a:rPr>
              <a:t>Quarterly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Baskerville Old Face" panose="02020602080505020303" pitchFamily="18" charset="0"/>
              </a:rPr>
              <a:t>Online</a:t>
            </a:r>
          </a:p>
        </p:txBody>
      </p:sp>
      <p:sp>
        <p:nvSpPr>
          <p:cNvPr id="5" name="Rectangle 4"/>
          <p:cNvSpPr/>
          <p:nvPr/>
        </p:nvSpPr>
        <p:spPr>
          <a:xfrm>
            <a:off x="1907704" y="3037889"/>
            <a:ext cx="66247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Baskerville Old Face" panose="02020602080505020303" pitchFamily="18" charset="0"/>
              </a:rPr>
              <a:t>Commercial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Baskerville Old Face" panose="02020602080505020303" pitchFamily="18" charset="0"/>
              </a:rPr>
              <a:t>Same rate to be applied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Baskerville Old Face" panose="02020602080505020303" pitchFamily="18" charset="0"/>
              </a:rPr>
              <a:t>Based on pipe size</a:t>
            </a:r>
          </a:p>
        </p:txBody>
      </p:sp>
    </p:spTree>
    <p:extLst>
      <p:ext uri="{BB962C8B-B14F-4D97-AF65-F5344CB8AC3E}">
        <p14:creationId xmlns:p14="http://schemas.microsoft.com/office/powerpoint/2010/main" val="165742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6530" y="1729839"/>
            <a:ext cx="2059205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Tx/>
              <a:buNone/>
            </a:pPr>
            <a:r>
              <a:rPr lang="en-US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Rationale</a:t>
            </a:r>
          </a:p>
          <a:p>
            <a:pPr marL="0" indent="0">
              <a:buFontTx/>
              <a:buNone/>
            </a:pPr>
            <a:r>
              <a:rPr lang="en-US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Funding</a:t>
            </a:r>
          </a:p>
          <a:p>
            <a:pPr marL="0" indent="0">
              <a:buFontTx/>
              <a:buNone/>
            </a:pPr>
            <a:r>
              <a:rPr lang="en-US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Phased Plan</a:t>
            </a:r>
          </a:p>
          <a:p>
            <a:pPr marL="0" indent="0">
              <a:buFontTx/>
              <a:buNone/>
            </a:pPr>
            <a:r>
              <a:rPr lang="en-US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Leak Control </a:t>
            </a:r>
          </a:p>
          <a:p>
            <a:pPr marL="0" indent="0">
              <a:buFontTx/>
              <a:buNone/>
            </a:pPr>
            <a:r>
              <a:rPr lang="en-US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Program</a:t>
            </a:r>
          </a:p>
          <a:p>
            <a:pPr marL="0" indent="0"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Other</a:t>
            </a:r>
          </a:p>
          <a:p>
            <a:pPr marL="0" indent="0"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Aspects</a:t>
            </a:r>
          </a:p>
          <a:p>
            <a:pPr marL="0" indent="0">
              <a:buFontTx/>
              <a:buNone/>
            </a:pPr>
            <a:r>
              <a:rPr lang="en-CA" sz="1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Next</a:t>
            </a:r>
            <a:r>
              <a:rPr lang="en-CA" sz="1800" baseline="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 Steps</a:t>
            </a:r>
            <a:endParaRPr lang="en-US" sz="1800" dirty="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7704" y="116632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Baskerville Old Face" panose="02020602080505020303" pitchFamily="18" charset="0"/>
              </a:rPr>
              <a:t>Other Aspects</a:t>
            </a:r>
            <a:endParaRPr lang="en-CA" sz="3600" dirty="0">
              <a:latin typeface="Baskerville Old Face" panose="020206020805050203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35696" y="1484784"/>
            <a:ext cx="66247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Baskerville Old Face" panose="02020602080505020303" pitchFamily="18" charset="0"/>
              </a:rPr>
              <a:t>Billing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Baskerville Old Face" panose="02020602080505020303" pitchFamily="18" charset="0"/>
              </a:rPr>
              <a:t>Quarterly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Baskerville Old Face" panose="02020602080505020303" pitchFamily="18" charset="0"/>
              </a:rPr>
              <a:t>Online</a:t>
            </a:r>
          </a:p>
        </p:txBody>
      </p:sp>
      <p:sp>
        <p:nvSpPr>
          <p:cNvPr id="5" name="Rectangle 4"/>
          <p:cNvSpPr/>
          <p:nvPr/>
        </p:nvSpPr>
        <p:spPr>
          <a:xfrm>
            <a:off x="1907704" y="3037889"/>
            <a:ext cx="66247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Baskerville Old Face" panose="02020602080505020303" pitchFamily="18" charset="0"/>
              </a:rPr>
              <a:t>Commercial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Baskerville Old Face" panose="02020602080505020303" pitchFamily="18" charset="0"/>
              </a:rPr>
              <a:t>Same rate to be applied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Baskerville Old Face" panose="02020602080505020303" pitchFamily="18" charset="0"/>
              </a:rPr>
              <a:t>Based on pipe size</a:t>
            </a:r>
          </a:p>
        </p:txBody>
      </p:sp>
      <p:sp>
        <p:nvSpPr>
          <p:cNvPr id="6" name="Rectangle 5"/>
          <p:cNvSpPr/>
          <p:nvPr/>
        </p:nvSpPr>
        <p:spPr>
          <a:xfrm>
            <a:off x="1907704" y="4653136"/>
            <a:ext cx="66247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Baskerville Old Face" panose="02020602080505020303" pitchFamily="18" charset="0"/>
              </a:rPr>
              <a:t>Installation/Remediation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Baskerville Old Face" panose="02020602080505020303" pitchFamily="18" charset="0"/>
              </a:rPr>
              <a:t>$150 per house budgeted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Baskerville Old Face" panose="02020602080505020303" pitchFamily="18" charset="0"/>
              </a:rPr>
              <a:t>Mandatory</a:t>
            </a:r>
            <a:r>
              <a:rPr lang="en-US" sz="2400" dirty="0">
                <a:latin typeface="Baskerville Old Face" panose="02020602080505020303" pitchFamily="18" charset="0"/>
              </a:rPr>
              <a:t> </a:t>
            </a:r>
            <a:r>
              <a:rPr lang="en-US" sz="2400" dirty="0" smtClean="0">
                <a:latin typeface="Baskerville Old Face" panose="02020602080505020303" pitchFamily="18" charset="0"/>
              </a:rPr>
              <a:t>unless not viable</a:t>
            </a:r>
          </a:p>
        </p:txBody>
      </p:sp>
    </p:spTree>
    <p:extLst>
      <p:ext uri="{BB962C8B-B14F-4D97-AF65-F5344CB8AC3E}">
        <p14:creationId xmlns:p14="http://schemas.microsoft.com/office/powerpoint/2010/main" val="3345941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20053</TotalTime>
  <Words>339</Words>
  <Application>Microsoft Office PowerPoint</Application>
  <PresentationFormat>On-screen Show (4:3)</PresentationFormat>
  <Paragraphs>179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Baskerville Old Face</vt:lpstr>
      <vt:lpstr>Calibri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Lawlor</dc:creator>
  <cp:lastModifiedBy>Heather Coughlan</cp:lastModifiedBy>
  <cp:revision>28</cp:revision>
  <cp:lastPrinted>2016-09-07T12:36:01Z</cp:lastPrinted>
  <dcterms:created xsi:type="dcterms:W3CDTF">2016-08-24T17:46:10Z</dcterms:created>
  <dcterms:modified xsi:type="dcterms:W3CDTF">2016-09-07T16:05:03Z</dcterms:modified>
</cp:coreProperties>
</file>