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6" r:id="rId11"/>
    <p:sldId id="265" r:id="rId12"/>
    <p:sldId id="267" r:id="rId13"/>
    <p:sldId id="268" r:id="rId14"/>
    <p:sldId id="274" r:id="rId15"/>
    <p:sldId id="275" r:id="rId16"/>
    <p:sldId id="279" r:id="rId17"/>
    <p:sldId id="280" r:id="rId18"/>
    <p:sldId id="273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69"/>
    <p:restoredTop sz="94682"/>
  </p:normalViewPr>
  <p:slideViewPr>
    <p:cSldViewPr snapToGrid="0" snapToObjects="1">
      <p:cViewPr>
        <p:scale>
          <a:sx n="112" d="100"/>
          <a:sy n="112" d="100"/>
        </p:scale>
        <p:origin x="-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79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8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093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193F-00CC-9444-A258-9BF2F7E7576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02B399-B697-1748-948C-270CA45B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3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Portugal Cove - St. Philip’s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Water Metering Study</a:t>
            </a:r>
          </a:p>
          <a:p>
            <a:endParaRPr lang="en-US" dirty="0"/>
          </a:p>
          <a:p>
            <a:r>
              <a:rPr lang="en-US" dirty="0" smtClean="0"/>
              <a:t>September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Benefits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Pay</a:t>
            </a:r>
          </a:p>
          <a:p>
            <a:r>
              <a:rPr lang="en-US" sz="2400" dirty="0" smtClean="0"/>
              <a:t>Reduced Consumption (180 to 200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/year with meters)</a:t>
            </a:r>
          </a:p>
          <a:p>
            <a:r>
              <a:rPr lang="en-US" sz="2400" dirty="0" smtClean="0"/>
              <a:t>Reduced Supply cost from Regional Water Authority</a:t>
            </a:r>
          </a:p>
          <a:p>
            <a:r>
              <a:rPr lang="en-US" sz="2400" dirty="0" smtClean="0"/>
              <a:t>Improve water loss control </a:t>
            </a:r>
          </a:p>
          <a:p>
            <a:r>
              <a:rPr lang="en-US" sz="2400" dirty="0" smtClean="0"/>
              <a:t>Reduced water loss control will result in reduced cost from the Regional Water Authority</a:t>
            </a:r>
          </a:p>
          <a:p>
            <a:r>
              <a:rPr lang="en-US" sz="2400" dirty="0" smtClean="0"/>
              <a:t>Links Supply Cost to Revenue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92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Benefits (cont’d)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Reduced Sewer System Loading</a:t>
            </a:r>
          </a:p>
          <a:p>
            <a:r>
              <a:rPr lang="en-US" sz="2400" dirty="0" smtClean="0"/>
              <a:t>Customers have more control over their water bills</a:t>
            </a:r>
          </a:p>
          <a:p>
            <a:r>
              <a:rPr lang="en-US" sz="2400" dirty="0" smtClean="0"/>
              <a:t>Reduces water demand on Regional Water System</a:t>
            </a:r>
          </a:p>
          <a:p>
            <a:r>
              <a:rPr lang="en-US" sz="2400" dirty="0" smtClean="0"/>
              <a:t>Industry Recommended Practice by both AWWA and WEF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974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Disadvantages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Revenue Security</a:t>
            </a:r>
          </a:p>
          <a:p>
            <a:r>
              <a:rPr lang="en-US" sz="2400" dirty="0" smtClean="0"/>
              <a:t>Cost of Meters</a:t>
            </a:r>
          </a:p>
          <a:p>
            <a:r>
              <a:rPr lang="en-US" sz="2400" dirty="0" smtClean="0"/>
              <a:t>Theft</a:t>
            </a:r>
          </a:p>
          <a:p>
            <a:r>
              <a:rPr lang="en-US" sz="2400" dirty="0" smtClean="0"/>
              <a:t>Public Perception</a:t>
            </a:r>
          </a:p>
        </p:txBody>
      </p:sp>
    </p:spTree>
    <p:extLst>
      <p:ext uri="{BB962C8B-B14F-4D97-AF65-F5344CB8AC3E}">
        <p14:creationId xmlns:p14="http://schemas.microsoft.com/office/powerpoint/2010/main" val="85409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Future Rates and Charges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Recommend inclusion of a Base Charge for all customers based on meter size </a:t>
            </a:r>
          </a:p>
          <a:p>
            <a:r>
              <a:rPr lang="en-US" sz="2400" dirty="0" smtClean="0"/>
              <a:t>Recommend inclusion of a Volumetric Charge for water used </a:t>
            </a:r>
          </a:p>
        </p:txBody>
      </p:sp>
    </p:spTree>
    <p:extLst>
      <p:ext uri="{BB962C8B-B14F-4D97-AF65-F5344CB8AC3E}">
        <p14:creationId xmlns:p14="http://schemas.microsoft.com/office/powerpoint/2010/main" val="2000944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Cost Recovery from Rates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Currently not recovering full cost of operating the water system from the existing taxes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15313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Current Cost Recovery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Currently recovering direct costs </a:t>
            </a:r>
          </a:p>
          <a:p>
            <a:pPr lvl="1"/>
            <a:r>
              <a:rPr lang="en-US" sz="2200" dirty="0" smtClean="0"/>
              <a:t>Water Purchase</a:t>
            </a:r>
          </a:p>
          <a:p>
            <a:pPr lvl="1"/>
            <a:r>
              <a:rPr lang="en-US" sz="2200" dirty="0" smtClean="0"/>
              <a:t>Distribution System Operating Costs</a:t>
            </a:r>
          </a:p>
        </p:txBody>
      </p:sp>
    </p:spTree>
    <p:extLst>
      <p:ext uri="{BB962C8B-B14F-4D97-AF65-F5344CB8AC3E}">
        <p14:creationId xmlns:p14="http://schemas.microsoft.com/office/powerpoint/2010/main" val="611413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42733"/>
              </p:ext>
            </p:extLst>
          </p:nvPr>
        </p:nvGraphicFramePr>
        <p:xfrm>
          <a:off x="677334" y="609599"/>
          <a:ext cx="9019822" cy="591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5543"/>
                <a:gridCol w="1717437"/>
                <a:gridCol w="1953421"/>
                <a:gridCol w="1953421"/>
              </a:tblGrid>
              <a:tr h="1186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 change in Non- revenue Water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 reduction in Non- Revenue Water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50% reduction in Non- Revenue Water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68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Administration and General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Transmission and Distribution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$327,910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 327,910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 327,910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Water Supply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$477,090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 426,146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>
                          <a:effectLst/>
                        </a:rPr>
                        <a:t> 349,729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Current Debt Servicing Costs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Not included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Debt Payment for New Meters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$65,800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$65,800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$65,800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Replacement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Not included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$870,800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$819,856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$743,439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62497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Reduced costs from reduced consumption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consumption = 200 cm/year/customer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($58,862)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($58,862)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($58,862)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495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Adjusted Total Budget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$811,938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$760,994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$684,577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5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39073"/>
              </p:ext>
            </p:extLst>
          </p:nvPr>
        </p:nvGraphicFramePr>
        <p:xfrm>
          <a:off x="594360" y="1388533"/>
          <a:ext cx="7182009" cy="3956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7027"/>
                <a:gridCol w="1714994"/>
                <a:gridCol w="1714994"/>
                <a:gridCol w="1714994"/>
              </a:tblGrid>
              <a:tr h="38741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Base charge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Commodity charge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070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No Change in Non-revenue Water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>
                          <a:effectLst/>
                        </a:rPr>
                        <a:t> 193.17 </a:t>
                      </a:r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 263.24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>
                          <a:effectLst/>
                        </a:rPr>
                        <a:t> 456.40 </a:t>
                      </a:r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162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 reduction in Non- Revenue Water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 181.05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 246.72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 427.77 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162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50% reduction in Non- Revenue Water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>
                          <a:effectLst/>
                        </a:rPr>
                        <a:t> 162.87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u="none" strike="noStrike">
                          <a:effectLst/>
                        </a:rPr>
                        <a:t> 221.95 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</a:rPr>
                        <a:t> 384.81 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7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Findings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ater meters should be installed in all residential and commercial locations</a:t>
            </a:r>
          </a:p>
          <a:p>
            <a:r>
              <a:rPr lang="en-US" sz="2400" dirty="0" smtClean="0"/>
              <a:t>Transition billing to a Base Charge and Consumption Charge</a:t>
            </a:r>
          </a:p>
          <a:p>
            <a:r>
              <a:rPr lang="en-US" sz="2400" dirty="0" smtClean="0"/>
              <a:t>Initiate a comprehensive Water Loss Control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49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Findings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0231"/>
            <a:ext cx="8596668" cy="42011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Update By-laws</a:t>
            </a:r>
          </a:p>
          <a:p>
            <a:r>
              <a:rPr lang="en-US" sz="2400" dirty="0" smtClean="0"/>
              <a:t>Direct savings from metering will be from reduced consumption</a:t>
            </a:r>
          </a:p>
          <a:p>
            <a:r>
              <a:rPr lang="en-US" sz="2400" dirty="0" smtClean="0"/>
              <a:t>In-direct savings from metering will be from improved water loss control when used in concert with a Comprehensive Water Loss Program</a:t>
            </a:r>
          </a:p>
          <a:p>
            <a:r>
              <a:rPr lang="en-US" sz="2400" dirty="0" smtClean="0"/>
              <a:t>Read meters for 1 year before switching the billing system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380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Background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Treated Water Supplied by St. John’s Regional Water Authority</a:t>
            </a:r>
          </a:p>
          <a:p>
            <a:r>
              <a:rPr lang="en-US" sz="2400" dirty="0" smtClean="0"/>
              <a:t>PCSP distributes Water to customers</a:t>
            </a:r>
          </a:p>
          <a:p>
            <a:r>
              <a:rPr lang="en-US" sz="2400" dirty="0" smtClean="0"/>
              <a:t>PCSP collects and treats Wastewater</a:t>
            </a:r>
          </a:p>
          <a:p>
            <a:r>
              <a:rPr lang="en-US" sz="2400" dirty="0" smtClean="0"/>
              <a:t>1,188 Residential and 20 Commercial Water Customers</a:t>
            </a:r>
          </a:p>
          <a:p>
            <a:r>
              <a:rPr lang="en-US" sz="2400" dirty="0" smtClean="0"/>
              <a:t>1,064 Residential and 22 Commercial Wastewater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9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Current Charges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Water</a:t>
            </a:r>
          </a:p>
          <a:p>
            <a:pPr lvl="1"/>
            <a:r>
              <a:rPr lang="en-US" sz="2400" dirty="0" smtClean="0"/>
              <a:t>Residential - $475 water tax per year</a:t>
            </a:r>
          </a:p>
          <a:p>
            <a:pPr lvl="1"/>
            <a:r>
              <a:rPr lang="en-US" sz="2400" dirty="0" smtClean="0"/>
              <a:t>Commercial - $505 water tax per year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Wastewater</a:t>
            </a:r>
          </a:p>
          <a:p>
            <a:pPr lvl="1"/>
            <a:r>
              <a:rPr lang="en-US" sz="2400" dirty="0" smtClean="0"/>
              <a:t>Residential - $175 wastewater tax per year</a:t>
            </a:r>
          </a:p>
          <a:p>
            <a:pPr lvl="1"/>
            <a:r>
              <a:rPr lang="en-US" sz="2400" dirty="0" smtClean="0"/>
              <a:t>Commercial - $235 wastewater tax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8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Water Consumption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Estimated Average Residential = 272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/year</a:t>
            </a:r>
          </a:p>
          <a:p>
            <a:r>
              <a:rPr lang="en-US" sz="2400" dirty="0" smtClean="0"/>
              <a:t>Total Residential = </a:t>
            </a:r>
            <a:r>
              <a:rPr lang="en-US" sz="2400" dirty="0"/>
              <a:t>(1,188 x 272) = 323,136 m</a:t>
            </a:r>
            <a:r>
              <a:rPr lang="en-US" sz="2400" baseline="30000" dirty="0"/>
              <a:t>3</a:t>
            </a:r>
            <a:r>
              <a:rPr lang="en-US" sz="2400" dirty="0"/>
              <a:t>/year</a:t>
            </a:r>
          </a:p>
          <a:p>
            <a:r>
              <a:rPr lang="en-US" sz="2400" dirty="0" smtClean="0"/>
              <a:t>Estimated Average Commercial = 2,720 </a:t>
            </a:r>
            <a:r>
              <a:rPr lang="en-US" sz="2400" dirty="0"/>
              <a:t>m</a:t>
            </a:r>
            <a:r>
              <a:rPr lang="en-US" sz="2400" baseline="30000" dirty="0"/>
              <a:t>3</a:t>
            </a:r>
            <a:r>
              <a:rPr lang="en-US" sz="2400" dirty="0"/>
              <a:t>/year</a:t>
            </a:r>
          </a:p>
          <a:p>
            <a:r>
              <a:rPr lang="en-US" sz="2400" dirty="0" smtClean="0"/>
              <a:t>Total Commercial = </a:t>
            </a:r>
            <a:r>
              <a:rPr lang="en-US" sz="2400" dirty="0"/>
              <a:t>(20 x 2,720) = 54,400 m</a:t>
            </a:r>
            <a:r>
              <a:rPr lang="en-US" sz="2400" baseline="30000" dirty="0"/>
              <a:t>3</a:t>
            </a:r>
            <a:r>
              <a:rPr lang="en-US" sz="2400" dirty="0"/>
              <a:t>/year</a:t>
            </a:r>
          </a:p>
          <a:p>
            <a:r>
              <a:rPr lang="en-US" sz="2400" b="1" dirty="0" smtClean="0"/>
              <a:t>Overall TOTAL = </a:t>
            </a:r>
            <a:r>
              <a:rPr lang="en-US" sz="2400" b="1" dirty="0"/>
              <a:t>377,536 m</a:t>
            </a:r>
            <a:r>
              <a:rPr lang="en-US" sz="2400" b="1" baseline="30000" dirty="0"/>
              <a:t>3</a:t>
            </a:r>
            <a:r>
              <a:rPr lang="en-US" sz="2400" b="1" dirty="0"/>
              <a:t>/year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8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Wastewater Volume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Actual Measured Flow = 417,980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/year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5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smtClean="0"/>
              <a:t>Non-revenue </a:t>
            </a:r>
            <a:r>
              <a:rPr lang="en-US" sz="4400" dirty="0" smtClean="0"/>
              <a:t>Water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Purchase 810,000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per year from Regional Water</a:t>
            </a:r>
          </a:p>
          <a:p>
            <a:r>
              <a:rPr lang="en-US" sz="2400" dirty="0" smtClean="0"/>
              <a:t>Estimated Total water used by Customers </a:t>
            </a:r>
            <a:r>
              <a:rPr lang="en-US" sz="2400" dirty="0"/>
              <a:t>= 377,536 m</a:t>
            </a:r>
            <a:r>
              <a:rPr lang="en-US" sz="2400" baseline="30000" dirty="0"/>
              <a:t>3</a:t>
            </a:r>
            <a:r>
              <a:rPr lang="en-US" sz="2400" dirty="0"/>
              <a:t>/year</a:t>
            </a:r>
          </a:p>
          <a:p>
            <a:r>
              <a:rPr lang="en-US" sz="2400" b="1" dirty="0" smtClean="0"/>
              <a:t>Non-revenue Water </a:t>
            </a:r>
            <a:r>
              <a:rPr lang="en-US" sz="2400" b="1" dirty="0"/>
              <a:t>= </a:t>
            </a:r>
            <a:r>
              <a:rPr lang="en-US" sz="2400" b="1" dirty="0" smtClean="0"/>
              <a:t>432,464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/year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Water Purchased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Purchase 810,000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per year @ $0.589/m</a:t>
            </a:r>
            <a:r>
              <a:rPr lang="en-US" sz="2400" baseline="30000" dirty="0" smtClean="0"/>
              <a:t>3</a:t>
            </a:r>
            <a:endParaRPr lang="en-US" sz="2400" dirty="0" smtClean="0"/>
          </a:p>
          <a:p>
            <a:r>
              <a:rPr lang="en-US" sz="2400" dirty="0" smtClean="0"/>
              <a:t>Total Annual Cost of Water = (810,000 x $0.589)=$477,090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Non-Revenue/Unaccounted for Water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Cost of water used by customers = $222,369</a:t>
            </a:r>
          </a:p>
          <a:p>
            <a:r>
              <a:rPr lang="en-US" sz="2400" dirty="0"/>
              <a:t>Cost of </a:t>
            </a:r>
            <a:r>
              <a:rPr lang="en-US" sz="2400" dirty="0" smtClean="0"/>
              <a:t>Non-revenue </a:t>
            </a:r>
            <a:r>
              <a:rPr lang="en-US" sz="2400" dirty="0"/>
              <a:t>Water = $254,721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9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Metering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Electronic or Mechanical Meters available</a:t>
            </a:r>
          </a:p>
          <a:p>
            <a:r>
              <a:rPr lang="en-US" sz="2400" dirty="0" smtClean="0"/>
              <a:t>Both work well </a:t>
            </a:r>
          </a:p>
          <a:p>
            <a:r>
              <a:rPr lang="en-US" sz="2400" dirty="0" smtClean="0"/>
              <a:t>Drive-By Reading Technology Recommended</a:t>
            </a:r>
          </a:p>
          <a:p>
            <a:r>
              <a:rPr lang="en-US" sz="2400" dirty="0" smtClean="0"/>
              <a:t>Estimated Capital Cost = $1,500,000 </a:t>
            </a:r>
          </a:p>
          <a:p>
            <a:r>
              <a:rPr lang="en-US" sz="2400" dirty="0" smtClean="0"/>
              <a:t>Installation by Supplier Recommended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4145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</TotalTime>
  <Words>592</Words>
  <Application>Microsoft Office PowerPoint</Application>
  <PresentationFormat>Custom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Portugal Cove - St. Philip’s</vt:lpstr>
      <vt:lpstr>Background  </vt:lpstr>
      <vt:lpstr>Current Charges</vt:lpstr>
      <vt:lpstr>Water Consumption</vt:lpstr>
      <vt:lpstr>Wastewater Volume</vt:lpstr>
      <vt:lpstr>Non-revenue Water </vt:lpstr>
      <vt:lpstr>Water Purchased </vt:lpstr>
      <vt:lpstr>Non-Revenue/Unaccounted for Water</vt:lpstr>
      <vt:lpstr>Metering </vt:lpstr>
      <vt:lpstr>Benefits</vt:lpstr>
      <vt:lpstr>Benefits (cont’d)</vt:lpstr>
      <vt:lpstr>Disadvantages </vt:lpstr>
      <vt:lpstr>Future Rates and Charges</vt:lpstr>
      <vt:lpstr>Cost Recovery from Rates</vt:lpstr>
      <vt:lpstr>Current Cost Recovery</vt:lpstr>
      <vt:lpstr>PowerPoint Presentation</vt:lpstr>
      <vt:lpstr>PowerPoint Presentation</vt:lpstr>
      <vt:lpstr>Findings</vt:lpstr>
      <vt:lpstr>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Portugal Cove - St. Philip’s</dc:title>
  <dc:creator>Gerry Isenor</dc:creator>
  <cp:lastModifiedBy>Jeff Lawlor</cp:lastModifiedBy>
  <cp:revision>37</cp:revision>
  <dcterms:created xsi:type="dcterms:W3CDTF">2016-08-09T00:07:48Z</dcterms:created>
  <dcterms:modified xsi:type="dcterms:W3CDTF">2017-01-31T20:27:03Z</dcterms:modified>
</cp:coreProperties>
</file>